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diagrams/quickStyle1.xml" ContentType="application/vnd.openxmlformats-officedocument.drawingml.diagramStyle+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76" r:id="rId3"/>
    <p:sldId id="264" r:id="rId4"/>
    <p:sldId id="262" r:id="rId5"/>
    <p:sldId id="277" r:id="rId6"/>
    <p:sldId id="278" r:id="rId7"/>
    <p:sldId id="275" r:id="rId8"/>
    <p:sldId id="279" r:id="rId9"/>
    <p:sldId id="280" r:id="rId10"/>
    <p:sldId id="270" r:id="rId11"/>
    <p:sldId id="260" r:id="rId12"/>
    <p:sldId id="261" r:id="rId13"/>
    <p:sldId id="266" r:id="rId14"/>
    <p:sldId id="258" r:id="rId15"/>
    <p:sldId id="259" r:id="rId16"/>
    <p:sldId id="265" r:id="rId17"/>
    <p:sldId id="268" r:id="rId18"/>
    <p:sldId id="267" r:id="rId19"/>
    <p:sldId id="271" r:id="rId20"/>
    <p:sldId id="272" r:id="rId21"/>
    <p:sldId id="281" r:id="rId22"/>
    <p:sldId id="283" r:id="rId23"/>
    <p:sldId id="284" r:id="rId24"/>
    <p:sldId id="285" r:id="rId25"/>
    <p:sldId id="273" r:id="rId26"/>
  </p:sldIdLst>
  <p:sldSz cx="9144000" cy="6858000" type="screen4x3"/>
  <p:notesSz cx="6858000" cy="9144000"/>
  <p:defaultTextStyle>
    <a:defPPr>
      <a:defRPr lang="en-US"/>
    </a:defPPr>
    <a:lvl1pPr marL="0" algn="l" defTabSz="914252" rtl="0" eaLnBrk="1" latinLnBrk="0" hangingPunct="1">
      <a:defRPr sz="1800" kern="1200">
        <a:solidFill>
          <a:schemeClr val="tx1"/>
        </a:solidFill>
        <a:latin typeface="+mn-lt"/>
        <a:ea typeface="+mn-ea"/>
        <a:cs typeface="+mn-cs"/>
      </a:defRPr>
    </a:lvl1pPr>
    <a:lvl2pPr marL="457126" algn="l" defTabSz="914252" rtl="0" eaLnBrk="1" latinLnBrk="0" hangingPunct="1">
      <a:defRPr sz="1800" kern="1200">
        <a:solidFill>
          <a:schemeClr val="tx1"/>
        </a:solidFill>
        <a:latin typeface="+mn-lt"/>
        <a:ea typeface="+mn-ea"/>
        <a:cs typeface="+mn-cs"/>
      </a:defRPr>
    </a:lvl2pPr>
    <a:lvl3pPr marL="914252" algn="l" defTabSz="914252" rtl="0" eaLnBrk="1" latinLnBrk="0" hangingPunct="1">
      <a:defRPr sz="1800" kern="1200">
        <a:solidFill>
          <a:schemeClr val="tx1"/>
        </a:solidFill>
        <a:latin typeface="+mn-lt"/>
        <a:ea typeface="+mn-ea"/>
        <a:cs typeface="+mn-cs"/>
      </a:defRPr>
    </a:lvl3pPr>
    <a:lvl4pPr marL="1371378" algn="l" defTabSz="914252" rtl="0" eaLnBrk="1" latinLnBrk="0" hangingPunct="1">
      <a:defRPr sz="1800" kern="1200">
        <a:solidFill>
          <a:schemeClr val="tx1"/>
        </a:solidFill>
        <a:latin typeface="+mn-lt"/>
        <a:ea typeface="+mn-ea"/>
        <a:cs typeface="+mn-cs"/>
      </a:defRPr>
    </a:lvl4pPr>
    <a:lvl5pPr marL="1828504" algn="l" defTabSz="914252" rtl="0" eaLnBrk="1" latinLnBrk="0" hangingPunct="1">
      <a:defRPr sz="1800" kern="1200">
        <a:solidFill>
          <a:schemeClr val="tx1"/>
        </a:solidFill>
        <a:latin typeface="+mn-lt"/>
        <a:ea typeface="+mn-ea"/>
        <a:cs typeface="+mn-cs"/>
      </a:defRPr>
    </a:lvl5pPr>
    <a:lvl6pPr marL="2285630" algn="l" defTabSz="914252" rtl="0" eaLnBrk="1" latinLnBrk="0" hangingPunct="1">
      <a:defRPr sz="1800" kern="1200">
        <a:solidFill>
          <a:schemeClr val="tx1"/>
        </a:solidFill>
        <a:latin typeface="+mn-lt"/>
        <a:ea typeface="+mn-ea"/>
        <a:cs typeface="+mn-cs"/>
      </a:defRPr>
    </a:lvl6pPr>
    <a:lvl7pPr marL="2742756" algn="l" defTabSz="914252" rtl="0" eaLnBrk="1" latinLnBrk="0" hangingPunct="1">
      <a:defRPr sz="1800" kern="1200">
        <a:solidFill>
          <a:schemeClr val="tx1"/>
        </a:solidFill>
        <a:latin typeface="+mn-lt"/>
        <a:ea typeface="+mn-ea"/>
        <a:cs typeface="+mn-cs"/>
      </a:defRPr>
    </a:lvl7pPr>
    <a:lvl8pPr marL="3199881" algn="l" defTabSz="914252" rtl="0" eaLnBrk="1" latinLnBrk="0" hangingPunct="1">
      <a:defRPr sz="1800" kern="1200">
        <a:solidFill>
          <a:schemeClr val="tx1"/>
        </a:solidFill>
        <a:latin typeface="+mn-lt"/>
        <a:ea typeface="+mn-ea"/>
        <a:cs typeface="+mn-cs"/>
      </a:defRPr>
    </a:lvl8pPr>
    <a:lvl9pPr marL="3657008" algn="l" defTabSz="914252"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0D1"/>
    <a:srgbClr val="EDEEC4"/>
    <a:srgbClr val="6B95C7"/>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928" autoAdjust="0"/>
  </p:normalViewPr>
  <p:slideViewPr>
    <p:cSldViewPr snapToGrid="0">
      <p:cViewPr varScale="1">
        <p:scale>
          <a:sx n="86" d="100"/>
          <a:sy n="86" d="100"/>
        </p:scale>
        <p:origin x="-600" y="-96"/>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D84B9B-6391-42F8-A187-7205FD2180E1}"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US"/>
        </a:p>
      </dgm:t>
    </dgm:pt>
    <dgm:pt modelId="{973036E2-B4AE-447C-A80A-3C3F1FB6F169}">
      <dgm:prSet phldrT="[Text]"/>
      <dgm:spPr>
        <a:solidFill>
          <a:schemeClr val="accent1">
            <a:hueOff val="0"/>
            <a:satOff val="0"/>
            <a:lumOff val="0"/>
            <a:alpha val="75000"/>
          </a:schemeClr>
        </a:solidFill>
      </dgm:spPr>
      <dgm:t>
        <a:bodyPr/>
        <a:lstStyle/>
        <a:p>
          <a:r>
            <a:rPr lang="en-US" dirty="0" smtClean="0"/>
            <a:t>Which native and threatened species will be impacted by future Forest Service management decisions and projects?</a:t>
          </a:r>
          <a:endParaRPr lang="en-US" dirty="0"/>
        </a:p>
      </dgm:t>
    </dgm:pt>
    <dgm:pt modelId="{7D037D00-D94A-40C7-B5C6-BFEC10BE2F95}" type="parTrans" cxnId="{336CFA15-D967-41A7-B34E-E512A6F187E4}">
      <dgm:prSet/>
      <dgm:spPr/>
      <dgm:t>
        <a:bodyPr/>
        <a:lstStyle/>
        <a:p>
          <a:endParaRPr lang="en-US"/>
        </a:p>
      </dgm:t>
    </dgm:pt>
    <dgm:pt modelId="{C61EF467-D7DF-47EA-84EF-7BE0D16D58DF}" type="sibTrans" cxnId="{336CFA15-D967-41A7-B34E-E512A6F187E4}">
      <dgm:prSet/>
      <dgm:spPr/>
      <dgm:t>
        <a:bodyPr/>
        <a:lstStyle/>
        <a:p>
          <a:endParaRPr lang="en-US"/>
        </a:p>
      </dgm:t>
    </dgm:pt>
    <dgm:pt modelId="{0D4E364D-58DF-4CE0-880E-F4C0FD3D90A4}">
      <dgm:prSet phldrT="[Text]"/>
      <dgm:spPr/>
      <dgm:t>
        <a:bodyPr/>
        <a:lstStyle/>
        <a:p>
          <a:r>
            <a:rPr lang="en-US" dirty="0" smtClean="0"/>
            <a:t>Where are all fish? Other aquatic vertebrates?</a:t>
          </a:r>
          <a:endParaRPr lang="en-US" dirty="0"/>
        </a:p>
      </dgm:t>
    </dgm:pt>
    <dgm:pt modelId="{D26695FC-D2FC-46F6-8A55-460C5F1BBDE2}" type="parTrans" cxnId="{AB1790F3-9184-4ED4-9185-5C97CC013AB9}">
      <dgm:prSet/>
      <dgm:spPr/>
      <dgm:t>
        <a:bodyPr/>
        <a:lstStyle/>
        <a:p>
          <a:endParaRPr lang="en-US"/>
        </a:p>
      </dgm:t>
    </dgm:pt>
    <dgm:pt modelId="{0F6883FB-71CD-46F2-B1C7-601D2A87F6A7}" type="sibTrans" cxnId="{AB1790F3-9184-4ED4-9185-5C97CC013AB9}">
      <dgm:prSet/>
      <dgm:spPr/>
      <dgm:t>
        <a:bodyPr/>
        <a:lstStyle/>
        <a:p>
          <a:endParaRPr lang="en-US"/>
        </a:p>
      </dgm:t>
    </dgm:pt>
    <dgm:pt modelId="{D0C0B03B-75AB-4672-9D53-3ED44CE6E677}">
      <dgm:prSet phldrT="[Text]"/>
      <dgm:spPr/>
      <dgm:t>
        <a:bodyPr/>
        <a:lstStyle/>
        <a:p>
          <a:r>
            <a:rPr lang="en-US" dirty="0" smtClean="0"/>
            <a:t>Where should conservation efforts be targeted?</a:t>
          </a:r>
          <a:endParaRPr lang="en-US" dirty="0"/>
        </a:p>
      </dgm:t>
    </dgm:pt>
    <dgm:pt modelId="{5628126A-2A9E-495D-9234-B7D3AA517F92}" type="parTrans" cxnId="{C2135C44-B398-49A9-9722-D57A1F49FFE6}">
      <dgm:prSet/>
      <dgm:spPr/>
      <dgm:t>
        <a:bodyPr/>
        <a:lstStyle/>
        <a:p>
          <a:endParaRPr lang="en-US"/>
        </a:p>
      </dgm:t>
    </dgm:pt>
    <dgm:pt modelId="{929365D0-0F35-448F-8CE8-860A2A223353}" type="sibTrans" cxnId="{C2135C44-B398-49A9-9722-D57A1F49FFE6}">
      <dgm:prSet/>
      <dgm:spPr/>
      <dgm:t>
        <a:bodyPr/>
        <a:lstStyle/>
        <a:p>
          <a:endParaRPr lang="en-US"/>
        </a:p>
      </dgm:t>
    </dgm:pt>
    <dgm:pt modelId="{9C20EB76-85BA-4759-9E34-0A9CCC538CD8}">
      <dgm:prSet phldrT="[Text]"/>
      <dgm:spPr/>
      <dgm:t>
        <a:bodyPr/>
        <a:lstStyle/>
        <a:p>
          <a:r>
            <a:rPr lang="en-US" dirty="0" smtClean="0"/>
            <a:t>What are their relationships to each other? To environmental factors? Future conditions?</a:t>
          </a:r>
          <a:endParaRPr lang="en-US" dirty="0"/>
        </a:p>
      </dgm:t>
    </dgm:pt>
    <dgm:pt modelId="{140920C9-F564-493A-AC26-86AA720F044D}" type="parTrans" cxnId="{C54F5712-A7B6-425C-9162-359F4EB74555}">
      <dgm:prSet/>
      <dgm:spPr/>
      <dgm:t>
        <a:bodyPr/>
        <a:lstStyle/>
        <a:p>
          <a:endParaRPr lang="en-US"/>
        </a:p>
      </dgm:t>
    </dgm:pt>
    <dgm:pt modelId="{D92CF025-C7B3-42FE-AFB6-9173D34A06E6}" type="sibTrans" cxnId="{C54F5712-A7B6-425C-9162-359F4EB74555}">
      <dgm:prSet/>
      <dgm:spPr/>
      <dgm:t>
        <a:bodyPr/>
        <a:lstStyle/>
        <a:p>
          <a:endParaRPr lang="en-US"/>
        </a:p>
      </dgm:t>
    </dgm:pt>
    <dgm:pt modelId="{7E121C6D-9153-454A-86BB-F1A9A77299EF}" type="pres">
      <dgm:prSet presAssocID="{54D84B9B-6391-42F8-A187-7205FD2180E1}" presName="diagram" presStyleCnt="0">
        <dgm:presLayoutVars>
          <dgm:chPref val="1"/>
          <dgm:dir/>
          <dgm:animOne val="branch"/>
          <dgm:animLvl val="lvl"/>
          <dgm:resizeHandles/>
        </dgm:presLayoutVars>
      </dgm:prSet>
      <dgm:spPr/>
      <dgm:t>
        <a:bodyPr/>
        <a:lstStyle/>
        <a:p>
          <a:endParaRPr lang="en-US"/>
        </a:p>
      </dgm:t>
    </dgm:pt>
    <dgm:pt modelId="{F9220A3B-030C-41A0-AA98-4B51874CF7B6}" type="pres">
      <dgm:prSet presAssocID="{973036E2-B4AE-447C-A80A-3C3F1FB6F169}" presName="root" presStyleCnt="0"/>
      <dgm:spPr/>
    </dgm:pt>
    <dgm:pt modelId="{F6CD2F59-160C-455C-9FBB-0D25E16862B3}" type="pres">
      <dgm:prSet presAssocID="{973036E2-B4AE-447C-A80A-3C3F1FB6F169}" presName="rootComposite" presStyleCnt="0"/>
      <dgm:spPr/>
    </dgm:pt>
    <dgm:pt modelId="{2CA4B60C-861B-4536-B18D-1931F08279B7}" type="pres">
      <dgm:prSet presAssocID="{973036E2-B4AE-447C-A80A-3C3F1FB6F169}" presName="rootText" presStyleLbl="node1" presStyleIdx="0" presStyleCnt="1" custScaleX="487039" custScaleY="165726"/>
      <dgm:spPr/>
      <dgm:t>
        <a:bodyPr/>
        <a:lstStyle/>
        <a:p>
          <a:endParaRPr lang="en-US"/>
        </a:p>
      </dgm:t>
    </dgm:pt>
    <dgm:pt modelId="{3037D5D6-3B0B-4E8F-85C1-0AD02D212DBD}" type="pres">
      <dgm:prSet presAssocID="{973036E2-B4AE-447C-A80A-3C3F1FB6F169}" presName="rootConnector" presStyleLbl="node1" presStyleIdx="0" presStyleCnt="1"/>
      <dgm:spPr/>
      <dgm:t>
        <a:bodyPr/>
        <a:lstStyle/>
        <a:p>
          <a:endParaRPr lang="en-US"/>
        </a:p>
      </dgm:t>
    </dgm:pt>
    <dgm:pt modelId="{B11BED5E-7FCF-46DF-9734-CC4EA8031A8F}" type="pres">
      <dgm:prSet presAssocID="{973036E2-B4AE-447C-A80A-3C3F1FB6F169}" presName="childShape" presStyleCnt="0"/>
      <dgm:spPr/>
    </dgm:pt>
    <dgm:pt modelId="{F5C2D256-01BB-437F-978D-3FEF8E99B028}" type="pres">
      <dgm:prSet presAssocID="{D26695FC-D2FC-46F6-8A55-460C5F1BBDE2}" presName="Name13" presStyleLbl="parChTrans1D2" presStyleIdx="0" presStyleCnt="3"/>
      <dgm:spPr/>
      <dgm:t>
        <a:bodyPr/>
        <a:lstStyle/>
        <a:p>
          <a:endParaRPr lang="en-US"/>
        </a:p>
      </dgm:t>
    </dgm:pt>
    <dgm:pt modelId="{8DAAC78A-70DC-4195-BB3C-86E31FDF1285}" type="pres">
      <dgm:prSet presAssocID="{0D4E364D-58DF-4CE0-880E-F4C0FD3D90A4}" presName="childText" presStyleLbl="bgAcc1" presStyleIdx="0" presStyleCnt="3" custScaleX="450407">
        <dgm:presLayoutVars>
          <dgm:bulletEnabled val="1"/>
        </dgm:presLayoutVars>
      </dgm:prSet>
      <dgm:spPr/>
      <dgm:t>
        <a:bodyPr/>
        <a:lstStyle/>
        <a:p>
          <a:endParaRPr lang="en-US"/>
        </a:p>
      </dgm:t>
    </dgm:pt>
    <dgm:pt modelId="{CDE72818-5F1F-469C-BE06-C766F2482C59}" type="pres">
      <dgm:prSet presAssocID="{140920C9-F564-493A-AC26-86AA720F044D}" presName="Name13" presStyleLbl="parChTrans1D2" presStyleIdx="1" presStyleCnt="3"/>
      <dgm:spPr/>
      <dgm:t>
        <a:bodyPr/>
        <a:lstStyle/>
        <a:p>
          <a:endParaRPr lang="en-US"/>
        </a:p>
      </dgm:t>
    </dgm:pt>
    <dgm:pt modelId="{3C4B2339-B112-45F1-9823-DFB08295A540}" type="pres">
      <dgm:prSet presAssocID="{9C20EB76-85BA-4759-9E34-0A9CCC538CD8}" presName="childText" presStyleLbl="bgAcc1" presStyleIdx="1" presStyleCnt="3" custScaleX="449496">
        <dgm:presLayoutVars>
          <dgm:bulletEnabled val="1"/>
        </dgm:presLayoutVars>
      </dgm:prSet>
      <dgm:spPr/>
      <dgm:t>
        <a:bodyPr/>
        <a:lstStyle/>
        <a:p>
          <a:endParaRPr lang="en-US"/>
        </a:p>
      </dgm:t>
    </dgm:pt>
    <dgm:pt modelId="{B6CE0E88-C899-4F2D-91FD-4B60AC15F1EB}" type="pres">
      <dgm:prSet presAssocID="{5628126A-2A9E-495D-9234-B7D3AA517F92}" presName="Name13" presStyleLbl="parChTrans1D2" presStyleIdx="2" presStyleCnt="3"/>
      <dgm:spPr/>
      <dgm:t>
        <a:bodyPr/>
        <a:lstStyle/>
        <a:p>
          <a:endParaRPr lang="en-US"/>
        </a:p>
      </dgm:t>
    </dgm:pt>
    <dgm:pt modelId="{489F6EA2-5228-48D8-A724-38B5D9526897}" type="pres">
      <dgm:prSet presAssocID="{D0C0B03B-75AB-4672-9D53-3ED44CE6E677}" presName="childText" presStyleLbl="bgAcc1" presStyleIdx="2" presStyleCnt="3" custScaleX="449496">
        <dgm:presLayoutVars>
          <dgm:bulletEnabled val="1"/>
        </dgm:presLayoutVars>
      </dgm:prSet>
      <dgm:spPr/>
      <dgm:t>
        <a:bodyPr/>
        <a:lstStyle/>
        <a:p>
          <a:endParaRPr lang="en-US"/>
        </a:p>
      </dgm:t>
    </dgm:pt>
  </dgm:ptLst>
  <dgm:cxnLst>
    <dgm:cxn modelId="{C2135C44-B398-49A9-9722-D57A1F49FFE6}" srcId="{973036E2-B4AE-447C-A80A-3C3F1FB6F169}" destId="{D0C0B03B-75AB-4672-9D53-3ED44CE6E677}" srcOrd="2" destOrd="0" parTransId="{5628126A-2A9E-495D-9234-B7D3AA517F92}" sibTransId="{929365D0-0F35-448F-8CE8-860A2A223353}"/>
    <dgm:cxn modelId="{C54F5712-A7B6-425C-9162-359F4EB74555}" srcId="{973036E2-B4AE-447C-A80A-3C3F1FB6F169}" destId="{9C20EB76-85BA-4759-9E34-0A9CCC538CD8}" srcOrd="1" destOrd="0" parTransId="{140920C9-F564-493A-AC26-86AA720F044D}" sibTransId="{D92CF025-C7B3-42FE-AFB6-9173D34A06E6}"/>
    <dgm:cxn modelId="{CD24BD90-24A7-46EE-BFC1-2BAF4D974421}" type="presOf" srcId="{0D4E364D-58DF-4CE0-880E-F4C0FD3D90A4}" destId="{8DAAC78A-70DC-4195-BB3C-86E31FDF1285}" srcOrd="0" destOrd="0" presId="urn:microsoft.com/office/officeart/2005/8/layout/hierarchy3"/>
    <dgm:cxn modelId="{C308CF8E-E2C2-495C-86B1-9924CB099CD9}" type="presOf" srcId="{D0C0B03B-75AB-4672-9D53-3ED44CE6E677}" destId="{489F6EA2-5228-48D8-A724-38B5D9526897}" srcOrd="0" destOrd="0" presId="urn:microsoft.com/office/officeart/2005/8/layout/hierarchy3"/>
    <dgm:cxn modelId="{0A6D4790-A009-4AF1-A9E9-7B1240E99C5F}" type="presOf" srcId="{973036E2-B4AE-447C-A80A-3C3F1FB6F169}" destId="{3037D5D6-3B0B-4E8F-85C1-0AD02D212DBD}" srcOrd="1" destOrd="0" presId="urn:microsoft.com/office/officeart/2005/8/layout/hierarchy3"/>
    <dgm:cxn modelId="{E3BC0CBC-6E2B-4E01-AD41-7F6B17BC7795}" type="presOf" srcId="{973036E2-B4AE-447C-A80A-3C3F1FB6F169}" destId="{2CA4B60C-861B-4536-B18D-1931F08279B7}" srcOrd="0" destOrd="0" presId="urn:microsoft.com/office/officeart/2005/8/layout/hierarchy3"/>
    <dgm:cxn modelId="{653E837D-01A6-4AFD-876F-52F50130BD24}" type="presOf" srcId="{D26695FC-D2FC-46F6-8A55-460C5F1BBDE2}" destId="{F5C2D256-01BB-437F-978D-3FEF8E99B028}" srcOrd="0" destOrd="0" presId="urn:microsoft.com/office/officeart/2005/8/layout/hierarchy3"/>
    <dgm:cxn modelId="{618577DE-00D4-420F-BD8A-4EEC3CCF8B89}" type="presOf" srcId="{5628126A-2A9E-495D-9234-B7D3AA517F92}" destId="{B6CE0E88-C899-4F2D-91FD-4B60AC15F1EB}" srcOrd="0" destOrd="0" presId="urn:microsoft.com/office/officeart/2005/8/layout/hierarchy3"/>
    <dgm:cxn modelId="{ED5B4726-A769-4833-9B6D-8F274F6F24FE}" type="presOf" srcId="{9C20EB76-85BA-4759-9E34-0A9CCC538CD8}" destId="{3C4B2339-B112-45F1-9823-DFB08295A540}" srcOrd="0" destOrd="0" presId="urn:microsoft.com/office/officeart/2005/8/layout/hierarchy3"/>
    <dgm:cxn modelId="{336CFA15-D967-41A7-B34E-E512A6F187E4}" srcId="{54D84B9B-6391-42F8-A187-7205FD2180E1}" destId="{973036E2-B4AE-447C-A80A-3C3F1FB6F169}" srcOrd="0" destOrd="0" parTransId="{7D037D00-D94A-40C7-B5C6-BFEC10BE2F95}" sibTransId="{C61EF467-D7DF-47EA-84EF-7BE0D16D58DF}"/>
    <dgm:cxn modelId="{6854B8BA-A374-43DC-9D46-0B79BFA998FD}" type="presOf" srcId="{54D84B9B-6391-42F8-A187-7205FD2180E1}" destId="{7E121C6D-9153-454A-86BB-F1A9A77299EF}" srcOrd="0" destOrd="0" presId="urn:microsoft.com/office/officeart/2005/8/layout/hierarchy3"/>
    <dgm:cxn modelId="{AB1790F3-9184-4ED4-9185-5C97CC013AB9}" srcId="{973036E2-B4AE-447C-A80A-3C3F1FB6F169}" destId="{0D4E364D-58DF-4CE0-880E-F4C0FD3D90A4}" srcOrd="0" destOrd="0" parTransId="{D26695FC-D2FC-46F6-8A55-460C5F1BBDE2}" sibTransId="{0F6883FB-71CD-46F2-B1C7-601D2A87F6A7}"/>
    <dgm:cxn modelId="{6AF35A25-273F-4281-9950-F62E40CD3375}" type="presOf" srcId="{140920C9-F564-493A-AC26-86AA720F044D}" destId="{CDE72818-5F1F-469C-BE06-C766F2482C59}" srcOrd="0" destOrd="0" presId="urn:microsoft.com/office/officeart/2005/8/layout/hierarchy3"/>
    <dgm:cxn modelId="{B7845FCD-E568-4EAE-A58D-355BF75F8F0C}" type="presParOf" srcId="{7E121C6D-9153-454A-86BB-F1A9A77299EF}" destId="{F9220A3B-030C-41A0-AA98-4B51874CF7B6}" srcOrd="0" destOrd="0" presId="urn:microsoft.com/office/officeart/2005/8/layout/hierarchy3"/>
    <dgm:cxn modelId="{FD95D445-B18F-436C-AB27-6EE5A79828D2}" type="presParOf" srcId="{F9220A3B-030C-41A0-AA98-4B51874CF7B6}" destId="{F6CD2F59-160C-455C-9FBB-0D25E16862B3}" srcOrd="0" destOrd="0" presId="urn:microsoft.com/office/officeart/2005/8/layout/hierarchy3"/>
    <dgm:cxn modelId="{06E16CE5-FCBF-4FDC-9799-857E878E14D4}" type="presParOf" srcId="{F6CD2F59-160C-455C-9FBB-0D25E16862B3}" destId="{2CA4B60C-861B-4536-B18D-1931F08279B7}" srcOrd="0" destOrd="0" presId="urn:microsoft.com/office/officeart/2005/8/layout/hierarchy3"/>
    <dgm:cxn modelId="{14CC893F-A15A-48B6-9A7D-FCAA6ED6212A}" type="presParOf" srcId="{F6CD2F59-160C-455C-9FBB-0D25E16862B3}" destId="{3037D5D6-3B0B-4E8F-85C1-0AD02D212DBD}" srcOrd="1" destOrd="0" presId="urn:microsoft.com/office/officeart/2005/8/layout/hierarchy3"/>
    <dgm:cxn modelId="{F466BC22-003D-4AC3-A13E-0FC105F31656}" type="presParOf" srcId="{F9220A3B-030C-41A0-AA98-4B51874CF7B6}" destId="{B11BED5E-7FCF-46DF-9734-CC4EA8031A8F}" srcOrd="1" destOrd="0" presId="urn:microsoft.com/office/officeart/2005/8/layout/hierarchy3"/>
    <dgm:cxn modelId="{A0A8CD53-9F25-40D2-BFA8-2B521F7547B1}" type="presParOf" srcId="{B11BED5E-7FCF-46DF-9734-CC4EA8031A8F}" destId="{F5C2D256-01BB-437F-978D-3FEF8E99B028}" srcOrd="0" destOrd="0" presId="urn:microsoft.com/office/officeart/2005/8/layout/hierarchy3"/>
    <dgm:cxn modelId="{D032E3BB-2EB2-4122-A5B8-AA19277B2A54}" type="presParOf" srcId="{B11BED5E-7FCF-46DF-9734-CC4EA8031A8F}" destId="{8DAAC78A-70DC-4195-BB3C-86E31FDF1285}" srcOrd="1" destOrd="0" presId="urn:microsoft.com/office/officeart/2005/8/layout/hierarchy3"/>
    <dgm:cxn modelId="{C705E7E5-485A-4DC5-B7EB-6E233A57F6C3}" type="presParOf" srcId="{B11BED5E-7FCF-46DF-9734-CC4EA8031A8F}" destId="{CDE72818-5F1F-469C-BE06-C766F2482C59}" srcOrd="2" destOrd="0" presId="urn:microsoft.com/office/officeart/2005/8/layout/hierarchy3"/>
    <dgm:cxn modelId="{CF71735A-AF93-4BE0-A47B-BC6F331A6747}" type="presParOf" srcId="{B11BED5E-7FCF-46DF-9734-CC4EA8031A8F}" destId="{3C4B2339-B112-45F1-9823-DFB08295A540}" srcOrd="3" destOrd="0" presId="urn:microsoft.com/office/officeart/2005/8/layout/hierarchy3"/>
    <dgm:cxn modelId="{2AD539B9-7EB0-42C4-8336-8A9AC5F7571A}" type="presParOf" srcId="{B11BED5E-7FCF-46DF-9734-CC4EA8031A8F}" destId="{B6CE0E88-C899-4F2D-91FD-4B60AC15F1EB}" srcOrd="4" destOrd="0" presId="urn:microsoft.com/office/officeart/2005/8/layout/hierarchy3"/>
    <dgm:cxn modelId="{26D24F32-6A9C-44AA-9DB9-FC7682252741}" type="presParOf" srcId="{B11BED5E-7FCF-46DF-9734-CC4EA8031A8F}" destId="{489F6EA2-5228-48D8-A724-38B5D9526897}" srcOrd="5" destOrd="0" presId="urn:microsoft.com/office/officeart/2005/8/layout/hierarchy3"/>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CA4B60C-861B-4536-B18D-1931F08279B7}">
      <dsp:nvSpPr>
        <dsp:cNvPr id="0" name=""/>
        <dsp:cNvSpPr/>
      </dsp:nvSpPr>
      <dsp:spPr>
        <a:xfrm>
          <a:off x="2" y="1810"/>
          <a:ext cx="8229595" cy="1400152"/>
        </a:xfrm>
        <a:prstGeom prst="roundRect">
          <a:avLst>
            <a:gd name="adj" fmla="val 10000"/>
          </a:avLst>
        </a:prstGeom>
        <a:solidFill>
          <a:schemeClr val="accent1">
            <a:hueOff val="0"/>
            <a:satOff val="0"/>
            <a:lumOff val="0"/>
            <a:alpha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245" tIns="36830" rIns="55245" bIns="36830" numCol="1" spcCol="1270" anchor="ctr" anchorCtr="0">
          <a:noAutofit/>
        </a:bodyPr>
        <a:lstStyle/>
        <a:p>
          <a:pPr lvl="0" algn="ctr" defTabSz="1289050">
            <a:lnSpc>
              <a:spcPct val="90000"/>
            </a:lnSpc>
            <a:spcBef>
              <a:spcPct val="0"/>
            </a:spcBef>
            <a:spcAft>
              <a:spcPct val="35000"/>
            </a:spcAft>
          </a:pPr>
          <a:r>
            <a:rPr lang="en-US" sz="2900" kern="1200" dirty="0" smtClean="0"/>
            <a:t>Which native and threatened species will be impacted by future Forest Service management decisions and projects?</a:t>
          </a:r>
          <a:endParaRPr lang="en-US" sz="2900" kern="1200" dirty="0"/>
        </a:p>
      </dsp:txBody>
      <dsp:txXfrm>
        <a:off x="2" y="1810"/>
        <a:ext cx="8229595" cy="1400152"/>
      </dsp:txXfrm>
    </dsp:sp>
    <dsp:sp modelId="{F5C2D256-01BB-437F-978D-3FEF8E99B028}">
      <dsp:nvSpPr>
        <dsp:cNvPr id="0" name=""/>
        <dsp:cNvSpPr/>
      </dsp:nvSpPr>
      <dsp:spPr>
        <a:xfrm>
          <a:off x="822961" y="1401963"/>
          <a:ext cx="822959" cy="633645"/>
        </a:xfrm>
        <a:custGeom>
          <a:avLst/>
          <a:gdLst/>
          <a:ahLst/>
          <a:cxnLst/>
          <a:rect l="0" t="0" r="0" b="0"/>
          <a:pathLst>
            <a:path>
              <a:moveTo>
                <a:pt x="0" y="0"/>
              </a:moveTo>
              <a:lnTo>
                <a:pt x="0" y="633645"/>
              </a:lnTo>
              <a:lnTo>
                <a:pt x="822959" y="63364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DAAC78A-70DC-4195-BB3C-86E31FDF1285}">
      <dsp:nvSpPr>
        <dsp:cNvPr id="0" name=""/>
        <dsp:cNvSpPr/>
      </dsp:nvSpPr>
      <dsp:spPr>
        <a:xfrm>
          <a:off x="1645921" y="1613178"/>
          <a:ext cx="6088494" cy="8448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smtClean="0"/>
            <a:t>Where are all fish? Other aquatic vertebrates?</a:t>
          </a:r>
          <a:endParaRPr lang="en-US" sz="2500" kern="1200" dirty="0"/>
        </a:p>
      </dsp:txBody>
      <dsp:txXfrm>
        <a:off x="1645921" y="1613178"/>
        <a:ext cx="6088494" cy="844860"/>
      </dsp:txXfrm>
    </dsp:sp>
    <dsp:sp modelId="{CDE72818-5F1F-469C-BE06-C766F2482C59}">
      <dsp:nvSpPr>
        <dsp:cNvPr id="0" name=""/>
        <dsp:cNvSpPr/>
      </dsp:nvSpPr>
      <dsp:spPr>
        <a:xfrm>
          <a:off x="822961" y="1401963"/>
          <a:ext cx="822959" cy="1689720"/>
        </a:xfrm>
        <a:custGeom>
          <a:avLst/>
          <a:gdLst/>
          <a:ahLst/>
          <a:cxnLst/>
          <a:rect l="0" t="0" r="0" b="0"/>
          <a:pathLst>
            <a:path>
              <a:moveTo>
                <a:pt x="0" y="0"/>
              </a:moveTo>
              <a:lnTo>
                <a:pt x="0" y="1689720"/>
              </a:lnTo>
              <a:lnTo>
                <a:pt x="822959" y="16897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C4B2339-B112-45F1-9823-DFB08295A540}">
      <dsp:nvSpPr>
        <dsp:cNvPr id="0" name=""/>
        <dsp:cNvSpPr/>
      </dsp:nvSpPr>
      <dsp:spPr>
        <a:xfrm>
          <a:off x="1645921" y="2669253"/>
          <a:ext cx="6076179" cy="8448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smtClean="0"/>
            <a:t>What are their relationships to each other? To environmental factors? Future conditions?</a:t>
          </a:r>
          <a:endParaRPr lang="en-US" sz="2500" kern="1200" dirty="0"/>
        </a:p>
      </dsp:txBody>
      <dsp:txXfrm>
        <a:off x="1645921" y="2669253"/>
        <a:ext cx="6076179" cy="844860"/>
      </dsp:txXfrm>
    </dsp:sp>
    <dsp:sp modelId="{B6CE0E88-C899-4F2D-91FD-4B60AC15F1EB}">
      <dsp:nvSpPr>
        <dsp:cNvPr id="0" name=""/>
        <dsp:cNvSpPr/>
      </dsp:nvSpPr>
      <dsp:spPr>
        <a:xfrm>
          <a:off x="822961" y="1401963"/>
          <a:ext cx="822959" cy="2745795"/>
        </a:xfrm>
        <a:custGeom>
          <a:avLst/>
          <a:gdLst/>
          <a:ahLst/>
          <a:cxnLst/>
          <a:rect l="0" t="0" r="0" b="0"/>
          <a:pathLst>
            <a:path>
              <a:moveTo>
                <a:pt x="0" y="0"/>
              </a:moveTo>
              <a:lnTo>
                <a:pt x="0" y="2745795"/>
              </a:lnTo>
              <a:lnTo>
                <a:pt x="822959" y="274579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9F6EA2-5228-48D8-A724-38B5D9526897}">
      <dsp:nvSpPr>
        <dsp:cNvPr id="0" name=""/>
        <dsp:cNvSpPr/>
      </dsp:nvSpPr>
      <dsp:spPr>
        <a:xfrm>
          <a:off x="1645921" y="3725328"/>
          <a:ext cx="6076179" cy="84486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n-US" sz="2500" kern="1200" dirty="0" smtClean="0"/>
            <a:t>Where should conservation efforts be targeted?</a:t>
          </a:r>
          <a:endParaRPr lang="en-US" sz="2500" kern="1200" dirty="0"/>
        </a:p>
      </dsp:txBody>
      <dsp:txXfrm>
        <a:off x="1645921" y="3725328"/>
        <a:ext cx="6076179" cy="84486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45DF799-BC19-429D-80E0-28F587A0A1D2}" type="datetimeFigureOut">
              <a:rPr lang="en-US" smtClean="0"/>
              <a:pPr/>
              <a:t>5/31/2012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1E5EFC-F556-4C70-911B-33B57197FC99}" type="slidenum">
              <a:rPr lang="en-US" smtClean="0"/>
              <a:pPr/>
              <a:t>‹#›</a:t>
            </a:fld>
            <a:endParaRPr lang="en-US"/>
          </a:p>
        </p:txBody>
      </p:sp>
    </p:spTree>
    <p:extLst>
      <p:ext uri="{BB962C8B-B14F-4D97-AF65-F5344CB8AC3E}">
        <p14:creationId xmlns:p14="http://schemas.microsoft.com/office/powerpoint/2010/main" xmlns="" val="12310855"/>
      </p:ext>
    </p:extLst>
  </p:cSld>
  <p:clrMap bg1="lt1" tx1="dk1" bg2="lt2" tx2="dk2" accent1="accent1" accent2="accent2" accent3="accent3" accent4="accent4" accent5="accent5" accent6="accent6" hlink="hlink" folHlink="folHlink"/>
  <p:notesStyle>
    <a:lvl1pPr marL="0" algn="l" defTabSz="914252" rtl="0" eaLnBrk="1" latinLnBrk="0" hangingPunct="1">
      <a:defRPr sz="1200" kern="1200">
        <a:solidFill>
          <a:schemeClr val="tx1"/>
        </a:solidFill>
        <a:latin typeface="+mn-lt"/>
        <a:ea typeface="+mn-ea"/>
        <a:cs typeface="+mn-cs"/>
      </a:defRPr>
    </a:lvl1pPr>
    <a:lvl2pPr marL="457126" algn="l" defTabSz="914252" rtl="0" eaLnBrk="1" latinLnBrk="0" hangingPunct="1">
      <a:defRPr sz="1200" kern="1200">
        <a:solidFill>
          <a:schemeClr val="tx1"/>
        </a:solidFill>
        <a:latin typeface="+mn-lt"/>
        <a:ea typeface="+mn-ea"/>
        <a:cs typeface="+mn-cs"/>
      </a:defRPr>
    </a:lvl2pPr>
    <a:lvl3pPr marL="914252" algn="l" defTabSz="914252" rtl="0" eaLnBrk="1" latinLnBrk="0" hangingPunct="1">
      <a:defRPr sz="1200" kern="1200">
        <a:solidFill>
          <a:schemeClr val="tx1"/>
        </a:solidFill>
        <a:latin typeface="+mn-lt"/>
        <a:ea typeface="+mn-ea"/>
        <a:cs typeface="+mn-cs"/>
      </a:defRPr>
    </a:lvl3pPr>
    <a:lvl4pPr marL="1371378" algn="l" defTabSz="914252" rtl="0" eaLnBrk="1" latinLnBrk="0" hangingPunct="1">
      <a:defRPr sz="1200" kern="1200">
        <a:solidFill>
          <a:schemeClr val="tx1"/>
        </a:solidFill>
        <a:latin typeface="+mn-lt"/>
        <a:ea typeface="+mn-ea"/>
        <a:cs typeface="+mn-cs"/>
      </a:defRPr>
    </a:lvl4pPr>
    <a:lvl5pPr marL="1828504" algn="l" defTabSz="914252" rtl="0" eaLnBrk="1" latinLnBrk="0" hangingPunct="1">
      <a:defRPr sz="1200" kern="1200">
        <a:solidFill>
          <a:schemeClr val="tx1"/>
        </a:solidFill>
        <a:latin typeface="+mn-lt"/>
        <a:ea typeface="+mn-ea"/>
        <a:cs typeface="+mn-cs"/>
      </a:defRPr>
    </a:lvl5pPr>
    <a:lvl6pPr marL="2285630" algn="l" defTabSz="914252" rtl="0" eaLnBrk="1" latinLnBrk="0" hangingPunct="1">
      <a:defRPr sz="1200" kern="1200">
        <a:solidFill>
          <a:schemeClr val="tx1"/>
        </a:solidFill>
        <a:latin typeface="+mn-lt"/>
        <a:ea typeface="+mn-ea"/>
        <a:cs typeface="+mn-cs"/>
      </a:defRPr>
    </a:lvl6pPr>
    <a:lvl7pPr marL="2742756" algn="l" defTabSz="914252" rtl="0" eaLnBrk="1" latinLnBrk="0" hangingPunct="1">
      <a:defRPr sz="1200" kern="1200">
        <a:solidFill>
          <a:schemeClr val="tx1"/>
        </a:solidFill>
        <a:latin typeface="+mn-lt"/>
        <a:ea typeface="+mn-ea"/>
        <a:cs typeface="+mn-cs"/>
      </a:defRPr>
    </a:lvl7pPr>
    <a:lvl8pPr marL="3199881" algn="l" defTabSz="914252" rtl="0" eaLnBrk="1" latinLnBrk="0" hangingPunct="1">
      <a:defRPr sz="1200" kern="1200">
        <a:solidFill>
          <a:schemeClr val="tx1"/>
        </a:solidFill>
        <a:latin typeface="+mn-lt"/>
        <a:ea typeface="+mn-ea"/>
        <a:cs typeface="+mn-cs"/>
      </a:defRPr>
    </a:lvl8pPr>
    <a:lvl9pPr marL="3657008" algn="l" defTabSz="91425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smtClean="0"/>
              <a:t>Objectives</a:t>
            </a:r>
          </a:p>
          <a:p>
            <a:r>
              <a:rPr lang="en-US" dirty="0" smtClean="0"/>
              <a:t>Capabilities and Methods</a:t>
            </a:r>
          </a:p>
          <a:p>
            <a:pPr lvl="1"/>
            <a:r>
              <a:rPr lang="en-US" dirty="0" smtClean="0"/>
              <a:t>In most cases only the database is needed for configuration</a:t>
            </a:r>
          </a:p>
          <a:p>
            <a:pPr lvl="1"/>
            <a:r>
              <a:rPr lang="en-US" dirty="0" smtClean="0"/>
              <a:t>Multiple attachment points for Callbacks</a:t>
            </a:r>
          </a:p>
          <a:p>
            <a:pPr lvl="1"/>
            <a:r>
              <a:rPr lang="en-US" dirty="0" smtClean="0"/>
              <a:t>Current and Future attachments</a:t>
            </a:r>
          </a:p>
          <a:p>
            <a:r>
              <a:rPr lang="en-US" dirty="0" smtClean="0"/>
              <a:t>Results</a:t>
            </a:r>
          </a:p>
          <a:p>
            <a:r>
              <a:rPr lang="en-US" dirty="0" smtClean="0"/>
              <a:t>Analysis</a:t>
            </a:r>
          </a:p>
        </p:txBody>
      </p:sp>
      <p:sp>
        <p:nvSpPr>
          <p:cNvPr id="4" name="Slide Number Placeholder 3"/>
          <p:cNvSpPr>
            <a:spLocks noGrp="1"/>
          </p:cNvSpPr>
          <p:nvPr>
            <p:ph type="sldNum" sz="quarter" idx="10"/>
          </p:nvPr>
        </p:nvSpPr>
        <p:spPr/>
        <p:txBody>
          <a:bodyPr/>
          <a:lstStyle/>
          <a:p>
            <a:fld id="{8D1E5EFC-F556-4C70-911B-33B57197FC99}" type="slidenum">
              <a:rPr lang="en-US" smtClean="0"/>
              <a:pPr/>
              <a:t>10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smtClean="0"/>
              <a:t>At its basic level,</a:t>
            </a:r>
            <a:r>
              <a:rPr lang="en-US" baseline="0" dirty="0" smtClean="0"/>
              <a:t> it’s a simple database. It currently does very few true calculations that aren’t just reshaping the same data into another format. We’ve overdesigned it on purpose though to be able to handle these more complex synthesis questions. “Where are all of the fish” is really just a </a:t>
            </a:r>
            <a:r>
              <a:rPr lang="en-US" baseline="0" dirty="0" err="1" smtClean="0"/>
              <a:t>boolean</a:t>
            </a:r>
            <a:r>
              <a:rPr lang="en-US" baseline="0" dirty="0" smtClean="0"/>
              <a:t> yes/no sort of program. Relationships are, naturally, much more complex, and aiding decisions requires being able to answer questions flexibly, with the right set of data feeding in and the right format coming out to help inform.</a:t>
            </a:r>
            <a:endParaRPr lang="en-US" dirty="0"/>
          </a:p>
        </p:txBody>
      </p:sp>
      <p:sp>
        <p:nvSpPr>
          <p:cNvPr id="4" name="Slide Number Placeholder 3"/>
          <p:cNvSpPr>
            <a:spLocks noGrp="1"/>
          </p:cNvSpPr>
          <p:nvPr>
            <p:ph type="sldNum" sz="quarter" idx="10"/>
          </p:nvPr>
        </p:nvSpPr>
        <p:spPr/>
        <p:txBody>
          <a:bodyPr/>
          <a:lstStyle/>
          <a:p>
            <a:fld id="{8D1E5EFC-F556-4C70-911B-33B57197FC99}" type="slidenum">
              <a:rPr lang="en-US" smtClean="0"/>
              <a:pPr/>
              <a:t>11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smtClean="0"/>
              <a:t>By using HUC12s, we’re inherently assuming</a:t>
            </a:r>
            <a:r>
              <a:rPr lang="en-US" baseline="0" dirty="0" smtClean="0"/>
              <a:t> something about the movement patterns of a particular species, so we remain limited in the current form to species which can be accurately described by a HUC12 distribution. However, if you throw another “cookie cutter,” so to speak – essentially any sort of zoning system, at it that more accurately describes another species, then we can store that too.  </a:t>
            </a:r>
            <a:endParaRPr lang="en-US" dirty="0"/>
          </a:p>
        </p:txBody>
      </p:sp>
      <p:sp>
        <p:nvSpPr>
          <p:cNvPr id="4" name="Slide Number Placeholder 3"/>
          <p:cNvSpPr>
            <a:spLocks noGrp="1"/>
          </p:cNvSpPr>
          <p:nvPr>
            <p:ph type="sldNum" sz="quarter" idx="10"/>
          </p:nvPr>
        </p:nvSpPr>
        <p:spPr/>
        <p:txBody>
          <a:bodyPr/>
          <a:lstStyle/>
          <a:p>
            <a:fld id="{8D1E5EFC-F556-4C70-911B-33B57197FC99}" type="slidenum">
              <a:rPr lang="en-US" smtClean="0"/>
              <a:pPr/>
              <a:t>12</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Anyone</a:t>
            </a:r>
            <a:r>
              <a:rPr lang="en-US" baseline="0" dirty="0" smtClean="0"/>
              <a:t> who has ever tried to manage the data for a large group knows how difficult it is to keep data in one format/style/organization structure. We’re asking for this data after the fact, so we need to have something flexible enough to understand it no matter what.</a:t>
            </a:r>
          </a:p>
          <a:p>
            <a:endParaRPr lang="en-US" baseline="0" dirty="0" smtClean="0"/>
          </a:p>
          <a:p>
            <a:r>
              <a:rPr lang="en-US" baseline="0" dirty="0" smtClean="0"/>
              <a:t>This gets technical really quickly. However, it’s not our goal to handle every possible data format in existence, but instead to be able to get as much data as possible into an importable format as quickly as possible.</a:t>
            </a:r>
            <a:endParaRPr lang="en-US" dirty="0"/>
          </a:p>
        </p:txBody>
      </p:sp>
      <p:sp>
        <p:nvSpPr>
          <p:cNvPr id="4" name="Slide Number Placeholder 3"/>
          <p:cNvSpPr>
            <a:spLocks noGrp="1"/>
          </p:cNvSpPr>
          <p:nvPr>
            <p:ph type="sldNum" sz="quarter" idx="10"/>
          </p:nvPr>
        </p:nvSpPr>
        <p:spPr/>
        <p:txBody>
          <a:bodyPr/>
          <a:lstStyle/>
          <a:p>
            <a:fld id="{8D1E5EFC-F556-4C70-911B-33B57197FC99}" type="slidenum">
              <a:rPr lang="en-US" smtClean="0"/>
              <a:pPr/>
              <a:t>14</a:t>
            </a:fld>
            <a:endParaRPr lang="en-US"/>
          </a:p>
        </p:txBody>
      </p:sp>
    </p:spTree>
    <p:extLst>
      <p:ext uri="{BB962C8B-B14F-4D97-AF65-F5344CB8AC3E}">
        <p14:creationId xmlns:p14="http://schemas.microsoft.com/office/powerpoint/2010/main" xmlns="" val="14123772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In some cases, we have a single species with geospatial</a:t>
            </a:r>
            <a:r>
              <a:rPr lang="en-US" baseline="0" dirty="0" smtClean="0"/>
              <a:t> data, sometimes multispecies with geospatial data, sometimes multi species with coordinates, and sometimes single species with coordinates. We need to be able to handle all </a:t>
            </a:r>
            <a:r>
              <a:rPr lang="en-US" baseline="0" smtClean="0"/>
              <a:t>of this.</a:t>
            </a:r>
            <a:endParaRPr lang="en-US"/>
          </a:p>
        </p:txBody>
      </p:sp>
      <p:sp>
        <p:nvSpPr>
          <p:cNvPr id="4" name="Slide Number Placeholder 3"/>
          <p:cNvSpPr>
            <a:spLocks noGrp="1"/>
          </p:cNvSpPr>
          <p:nvPr>
            <p:ph type="sldNum" sz="quarter" idx="10"/>
          </p:nvPr>
        </p:nvSpPr>
        <p:spPr/>
        <p:txBody>
          <a:bodyPr/>
          <a:lstStyle/>
          <a:p>
            <a:fld id="{8D1E5EFC-F556-4C70-911B-33B57197FC99}" type="slidenum">
              <a:rPr lang="en-US" smtClean="0"/>
              <a:pPr/>
              <a:t>15</a:t>
            </a:fld>
            <a:endParaRPr lang="en-US"/>
          </a:p>
        </p:txBody>
      </p:sp>
    </p:spTree>
    <p:extLst>
      <p:ext uri="{BB962C8B-B14F-4D97-AF65-F5344CB8AC3E}">
        <p14:creationId xmlns:p14="http://schemas.microsoft.com/office/powerpoint/2010/main" xmlns="" val="25701890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1"/>
            <a:ext cx="6400800" cy="1752600"/>
          </a:xfrm>
        </p:spPr>
        <p:txBody>
          <a:bodyPr/>
          <a:lstStyle>
            <a:lvl1pPr marL="0" indent="0" algn="ctr">
              <a:buNone/>
              <a:defRPr>
                <a:solidFill>
                  <a:schemeClr val="tx1">
                    <a:tint val="75000"/>
                  </a:schemeClr>
                </a:solidFill>
              </a:defRPr>
            </a:lvl1pPr>
            <a:lvl2pPr marL="457126" indent="0" algn="ctr">
              <a:buNone/>
              <a:defRPr>
                <a:solidFill>
                  <a:schemeClr val="tx1">
                    <a:tint val="75000"/>
                  </a:schemeClr>
                </a:solidFill>
              </a:defRPr>
            </a:lvl2pPr>
            <a:lvl3pPr marL="914252" indent="0" algn="ctr">
              <a:buNone/>
              <a:defRPr>
                <a:solidFill>
                  <a:schemeClr val="tx1">
                    <a:tint val="75000"/>
                  </a:schemeClr>
                </a:solidFill>
              </a:defRPr>
            </a:lvl3pPr>
            <a:lvl4pPr marL="1371378" indent="0" algn="ctr">
              <a:buNone/>
              <a:defRPr>
                <a:solidFill>
                  <a:schemeClr val="tx1">
                    <a:tint val="75000"/>
                  </a:schemeClr>
                </a:solidFill>
              </a:defRPr>
            </a:lvl4pPr>
            <a:lvl5pPr marL="1828504" indent="0" algn="ctr">
              <a:buNone/>
              <a:defRPr>
                <a:solidFill>
                  <a:schemeClr val="tx1">
                    <a:tint val="75000"/>
                  </a:schemeClr>
                </a:solidFill>
              </a:defRPr>
            </a:lvl5pPr>
            <a:lvl6pPr marL="2285630" indent="0" algn="ctr">
              <a:buNone/>
              <a:defRPr>
                <a:solidFill>
                  <a:schemeClr val="tx1">
                    <a:tint val="75000"/>
                  </a:schemeClr>
                </a:solidFill>
              </a:defRPr>
            </a:lvl6pPr>
            <a:lvl7pPr marL="2742756" indent="0" algn="ctr">
              <a:buNone/>
              <a:defRPr>
                <a:solidFill>
                  <a:schemeClr val="tx1">
                    <a:tint val="75000"/>
                  </a:schemeClr>
                </a:solidFill>
              </a:defRPr>
            </a:lvl7pPr>
            <a:lvl8pPr marL="3199881" indent="0" algn="ctr">
              <a:buNone/>
              <a:defRPr>
                <a:solidFill>
                  <a:schemeClr val="tx1">
                    <a:tint val="75000"/>
                  </a:schemeClr>
                </a:solidFill>
              </a:defRPr>
            </a:lvl8pPr>
            <a:lvl9pPr marL="3657008"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EA952E6-9936-4480-AF88-166BC2DF5712}" type="datetimeFigureOut">
              <a:rPr lang="en-US" smtClean="0"/>
              <a:pPr/>
              <a:t>5/31/2012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p14="http://schemas.microsoft.com/office/powerpoint/2010/main" xmlns="" val="1421066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A952E6-9936-4480-AF88-166BC2DF5712}" type="datetimeFigureOut">
              <a:rPr lang="en-US" smtClean="0"/>
              <a:pPr/>
              <a:t>5/31/2012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p14="http://schemas.microsoft.com/office/powerpoint/2010/main" xmlns="" val="413381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A952E6-9936-4480-AF88-166BC2DF5712}" type="datetimeFigureOut">
              <a:rPr lang="en-US" smtClean="0"/>
              <a:pPr/>
              <a:t>5/31/2012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p14="http://schemas.microsoft.com/office/powerpoint/2010/main" xmlns="" val="72709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gradFill flip="none" rotWithShape="1">
          <a:gsLst>
            <a:gs pos="0">
              <a:srgbClr val="FFF0D1"/>
            </a:gs>
            <a:gs pos="41000">
              <a:srgbClr val="EDEEC4">
                <a:alpha val="38000"/>
              </a:srgbClr>
            </a:gs>
            <a:gs pos="64999">
              <a:schemeClr val="bg1"/>
            </a:gs>
            <a:gs pos="100000">
              <a:schemeClr val="bg1"/>
            </a:gs>
          </a:gsLst>
          <a:lin ang="0" scaled="1"/>
          <a:tileRect/>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xmlns="" val="0"/>
              </a:ext>
            </a:extLst>
          </a:blip>
          <a:srcRect l="8251" r="11302"/>
          <a:stretch/>
        </p:blipFill>
        <p:spPr>
          <a:xfrm>
            <a:off x="6172200" y="0"/>
            <a:ext cx="2971801" cy="4572000"/>
          </a:xfrm>
          <a:prstGeom prst="rect">
            <a:avLst/>
          </a:prstGeom>
        </p:spPr>
      </p:pic>
      <p:sp>
        <p:nvSpPr>
          <p:cNvPr id="10" name="Rectangle 9"/>
          <p:cNvSpPr/>
          <p:nvPr userDrawn="1"/>
        </p:nvSpPr>
        <p:spPr>
          <a:xfrm>
            <a:off x="6172200" y="0"/>
            <a:ext cx="2971800" cy="4800600"/>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5" tIns="45713" rIns="91425" bIns="45713" rtlCol="0" anchor="ctr"/>
          <a:lstStyle/>
          <a:p>
            <a:pPr algn="ctr"/>
            <a:endParaRPr lang="en-US"/>
          </a:p>
        </p:txBody>
      </p:sp>
      <p:sp>
        <p:nvSpPr>
          <p:cNvPr id="2" name="Title 1"/>
          <p:cNvSpPr>
            <a:spLocks noGrp="1"/>
          </p:cNvSpPr>
          <p:nvPr>
            <p:ph type="title"/>
          </p:nvPr>
        </p:nvSpPr>
        <p:spPr>
          <a:xfrm>
            <a:off x="457200" y="0"/>
            <a:ext cx="8229600" cy="1143000"/>
          </a:xfrm>
        </p:spPr>
        <p:txBody>
          <a:bodyPr/>
          <a:lstStyle/>
          <a:p>
            <a:r>
              <a:rPr lang="en-US" smtClean="0"/>
              <a:t>Click to edit Master title style</a:t>
            </a:r>
            <a:endParaRPr lang="en-US"/>
          </a:p>
        </p:txBody>
      </p:sp>
      <p:sp>
        <p:nvSpPr>
          <p:cNvPr id="3" name="Content Placeholder 2"/>
          <p:cNvSpPr>
            <a:spLocks noGrp="1"/>
          </p:cNvSpPr>
          <p:nvPr>
            <p:ph idx="1"/>
          </p:nvPr>
        </p:nvSpPr>
        <p:spPr>
          <a:xfrm>
            <a:off x="457200" y="1143001"/>
            <a:ext cx="8229600" cy="49831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A952E6-9936-4480-AF88-166BC2DF5712}" type="datetimeFigureOut">
              <a:rPr lang="en-US" smtClean="0"/>
              <a:pPr/>
              <a:t>5/31/2012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26284E-F84C-4F0A-B0BB-7A1BB5C33888}" type="slidenum">
              <a:rPr lang="en-US" smtClean="0"/>
              <a:pPr/>
              <a:t>‹#›</a:t>
            </a:fld>
            <a:endParaRPr lang="en-US"/>
          </a:p>
        </p:txBody>
      </p:sp>
      <p:sp>
        <p:nvSpPr>
          <p:cNvPr id="7" name="Rectangle 6"/>
          <p:cNvSpPr/>
          <p:nvPr userDrawn="1"/>
        </p:nvSpPr>
        <p:spPr>
          <a:xfrm>
            <a:off x="0" y="6400800"/>
            <a:ext cx="9144000" cy="457200"/>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rect">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91425" tIns="45713" rIns="91425" bIns="45713" rtlCol="0" anchor="ctr"/>
          <a:lstStyle/>
          <a:p>
            <a:pPr algn="ctr"/>
            <a:endParaRPr lang="en-US"/>
          </a:p>
        </p:txBody>
      </p:sp>
      <p:cxnSp>
        <p:nvCxnSpPr>
          <p:cNvPr id="12" name="Straight Connector 11"/>
          <p:cNvCxnSpPr/>
          <p:nvPr userDrawn="1"/>
        </p:nvCxnSpPr>
        <p:spPr>
          <a:xfrm>
            <a:off x="0" y="6400800"/>
            <a:ext cx="91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86362161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4"/>
            <a:ext cx="7772400" cy="1500187"/>
          </a:xfrm>
        </p:spPr>
        <p:txBody>
          <a:bodyPr anchor="b"/>
          <a:lstStyle>
            <a:lvl1pPr marL="0" indent="0">
              <a:buNone/>
              <a:defRPr sz="2000">
                <a:solidFill>
                  <a:schemeClr val="tx1">
                    <a:tint val="75000"/>
                  </a:schemeClr>
                </a:solidFill>
              </a:defRPr>
            </a:lvl1pPr>
            <a:lvl2pPr marL="457126" indent="0">
              <a:buNone/>
              <a:defRPr sz="1800">
                <a:solidFill>
                  <a:schemeClr val="tx1">
                    <a:tint val="75000"/>
                  </a:schemeClr>
                </a:solidFill>
              </a:defRPr>
            </a:lvl2pPr>
            <a:lvl3pPr marL="914252" indent="0">
              <a:buNone/>
              <a:defRPr sz="1600">
                <a:solidFill>
                  <a:schemeClr val="tx1">
                    <a:tint val="75000"/>
                  </a:schemeClr>
                </a:solidFill>
              </a:defRPr>
            </a:lvl3pPr>
            <a:lvl4pPr marL="1371378" indent="0">
              <a:buNone/>
              <a:defRPr sz="1400">
                <a:solidFill>
                  <a:schemeClr val="tx1">
                    <a:tint val="75000"/>
                  </a:schemeClr>
                </a:solidFill>
              </a:defRPr>
            </a:lvl4pPr>
            <a:lvl5pPr marL="1828504" indent="0">
              <a:buNone/>
              <a:defRPr sz="1400">
                <a:solidFill>
                  <a:schemeClr val="tx1">
                    <a:tint val="75000"/>
                  </a:schemeClr>
                </a:solidFill>
              </a:defRPr>
            </a:lvl5pPr>
            <a:lvl6pPr marL="2285630" indent="0">
              <a:buNone/>
              <a:defRPr sz="1400">
                <a:solidFill>
                  <a:schemeClr val="tx1">
                    <a:tint val="75000"/>
                  </a:schemeClr>
                </a:solidFill>
              </a:defRPr>
            </a:lvl6pPr>
            <a:lvl7pPr marL="2742756" indent="0">
              <a:buNone/>
              <a:defRPr sz="1400">
                <a:solidFill>
                  <a:schemeClr val="tx1">
                    <a:tint val="75000"/>
                  </a:schemeClr>
                </a:solidFill>
              </a:defRPr>
            </a:lvl7pPr>
            <a:lvl8pPr marL="3199881" indent="0">
              <a:buNone/>
              <a:defRPr sz="1400">
                <a:solidFill>
                  <a:schemeClr val="tx1">
                    <a:tint val="75000"/>
                  </a:schemeClr>
                </a:solidFill>
              </a:defRPr>
            </a:lvl8pPr>
            <a:lvl9pPr marL="3657008"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A952E6-9936-4480-AF88-166BC2DF5712}" type="datetimeFigureOut">
              <a:rPr lang="en-US" smtClean="0"/>
              <a:pPr/>
              <a:t>5/31/2012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p14="http://schemas.microsoft.com/office/powerpoint/2010/main" xmlns="" val="192349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EA952E6-9936-4480-AF88-166BC2DF5712}" type="datetimeFigureOut">
              <a:rPr lang="en-US" smtClean="0"/>
              <a:pPr/>
              <a:t>5/31/2012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p14="http://schemas.microsoft.com/office/powerpoint/2010/main" xmlns="" val="3949297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126" indent="0">
              <a:buNone/>
              <a:defRPr sz="2000" b="1"/>
            </a:lvl2pPr>
            <a:lvl3pPr marL="914252" indent="0">
              <a:buNone/>
              <a:defRPr sz="1800" b="1"/>
            </a:lvl3pPr>
            <a:lvl4pPr marL="1371378" indent="0">
              <a:buNone/>
              <a:defRPr sz="1600" b="1"/>
            </a:lvl4pPr>
            <a:lvl5pPr marL="1828504" indent="0">
              <a:buNone/>
              <a:defRPr sz="1600" b="1"/>
            </a:lvl5pPr>
            <a:lvl6pPr marL="2285630" indent="0">
              <a:buNone/>
              <a:defRPr sz="1600" b="1"/>
            </a:lvl6pPr>
            <a:lvl7pPr marL="2742756" indent="0">
              <a:buNone/>
              <a:defRPr sz="1600" b="1"/>
            </a:lvl7pPr>
            <a:lvl8pPr marL="3199881" indent="0">
              <a:buNone/>
              <a:defRPr sz="1600" b="1"/>
            </a:lvl8pPr>
            <a:lvl9pPr marL="3657008"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126" indent="0">
              <a:buNone/>
              <a:defRPr sz="2000" b="1"/>
            </a:lvl2pPr>
            <a:lvl3pPr marL="914252" indent="0">
              <a:buNone/>
              <a:defRPr sz="1800" b="1"/>
            </a:lvl3pPr>
            <a:lvl4pPr marL="1371378" indent="0">
              <a:buNone/>
              <a:defRPr sz="1600" b="1"/>
            </a:lvl4pPr>
            <a:lvl5pPr marL="1828504" indent="0">
              <a:buNone/>
              <a:defRPr sz="1600" b="1"/>
            </a:lvl5pPr>
            <a:lvl6pPr marL="2285630" indent="0">
              <a:buNone/>
              <a:defRPr sz="1600" b="1"/>
            </a:lvl6pPr>
            <a:lvl7pPr marL="2742756" indent="0">
              <a:buNone/>
              <a:defRPr sz="1600" b="1"/>
            </a:lvl7pPr>
            <a:lvl8pPr marL="3199881" indent="0">
              <a:buNone/>
              <a:defRPr sz="1600" b="1"/>
            </a:lvl8pPr>
            <a:lvl9pPr marL="3657008"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EA952E6-9936-4480-AF88-166BC2DF5712}" type="datetimeFigureOut">
              <a:rPr lang="en-US" smtClean="0"/>
              <a:pPr/>
              <a:t>5/31/2012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p14="http://schemas.microsoft.com/office/powerpoint/2010/main" xmlns="" val="3732995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EA952E6-9936-4480-AF88-166BC2DF5712}" type="datetimeFigureOut">
              <a:rPr lang="en-US" smtClean="0"/>
              <a:pPr/>
              <a:t>5/31/2012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p14="http://schemas.microsoft.com/office/powerpoint/2010/main" xmlns="" val="6535283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A952E6-9936-4480-AF88-166BC2DF5712}" type="datetimeFigureOut">
              <a:rPr lang="en-US" smtClean="0"/>
              <a:pPr/>
              <a:t>5/31/2012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p14="http://schemas.microsoft.com/office/powerpoint/2010/main" xmlns="" val="2817850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1"/>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435101"/>
            <a:ext cx="3008313" cy="4691063"/>
          </a:xfrm>
        </p:spPr>
        <p:txBody>
          <a:bodyPr/>
          <a:lstStyle>
            <a:lvl1pPr marL="0" indent="0">
              <a:buNone/>
              <a:defRPr sz="1400"/>
            </a:lvl1pPr>
            <a:lvl2pPr marL="457126" indent="0">
              <a:buNone/>
              <a:defRPr sz="1200"/>
            </a:lvl2pPr>
            <a:lvl3pPr marL="914252" indent="0">
              <a:buNone/>
              <a:defRPr sz="1000"/>
            </a:lvl3pPr>
            <a:lvl4pPr marL="1371378" indent="0">
              <a:buNone/>
              <a:defRPr sz="900"/>
            </a:lvl4pPr>
            <a:lvl5pPr marL="1828504" indent="0">
              <a:buNone/>
              <a:defRPr sz="900"/>
            </a:lvl5pPr>
            <a:lvl6pPr marL="2285630" indent="0">
              <a:buNone/>
              <a:defRPr sz="900"/>
            </a:lvl6pPr>
            <a:lvl7pPr marL="2742756" indent="0">
              <a:buNone/>
              <a:defRPr sz="900"/>
            </a:lvl7pPr>
            <a:lvl8pPr marL="3199881" indent="0">
              <a:buNone/>
              <a:defRPr sz="900"/>
            </a:lvl8pPr>
            <a:lvl9pPr marL="3657008"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A952E6-9936-4480-AF88-166BC2DF5712}" type="datetimeFigureOut">
              <a:rPr lang="en-US" smtClean="0"/>
              <a:pPr/>
              <a:t>5/31/2012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p14="http://schemas.microsoft.com/office/powerpoint/2010/main" xmlns="" val="3531600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126" indent="0">
              <a:buNone/>
              <a:defRPr sz="2800"/>
            </a:lvl2pPr>
            <a:lvl3pPr marL="914252" indent="0">
              <a:buNone/>
              <a:defRPr sz="2400"/>
            </a:lvl3pPr>
            <a:lvl4pPr marL="1371378" indent="0">
              <a:buNone/>
              <a:defRPr sz="2000"/>
            </a:lvl4pPr>
            <a:lvl5pPr marL="1828504" indent="0">
              <a:buNone/>
              <a:defRPr sz="2000"/>
            </a:lvl5pPr>
            <a:lvl6pPr marL="2285630" indent="0">
              <a:buNone/>
              <a:defRPr sz="2000"/>
            </a:lvl6pPr>
            <a:lvl7pPr marL="2742756" indent="0">
              <a:buNone/>
              <a:defRPr sz="2000"/>
            </a:lvl7pPr>
            <a:lvl8pPr marL="3199881" indent="0">
              <a:buNone/>
              <a:defRPr sz="2000"/>
            </a:lvl8pPr>
            <a:lvl9pPr marL="3657008"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126" indent="0">
              <a:buNone/>
              <a:defRPr sz="1200"/>
            </a:lvl2pPr>
            <a:lvl3pPr marL="914252" indent="0">
              <a:buNone/>
              <a:defRPr sz="1000"/>
            </a:lvl3pPr>
            <a:lvl4pPr marL="1371378" indent="0">
              <a:buNone/>
              <a:defRPr sz="900"/>
            </a:lvl4pPr>
            <a:lvl5pPr marL="1828504" indent="0">
              <a:buNone/>
              <a:defRPr sz="900"/>
            </a:lvl5pPr>
            <a:lvl6pPr marL="2285630" indent="0">
              <a:buNone/>
              <a:defRPr sz="900"/>
            </a:lvl6pPr>
            <a:lvl7pPr marL="2742756" indent="0">
              <a:buNone/>
              <a:defRPr sz="900"/>
            </a:lvl7pPr>
            <a:lvl8pPr marL="3199881" indent="0">
              <a:buNone/>
              <a:defRPr sz="900"/>
            </a:lvl8pPr>
            <a:lvl9pPr marL="3657008"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A952E6-9936-4480-AF88-166BC2DF5712}" type="datetimeFigureOut">
              <a:rPr lang="en-US" smtClean="0"/>
              <a:pPr/>
              <a:t>5/31/2012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26284E-F84C-4F0A-B0BB-7A1BB5C33888}" type="slidenum">
              <a:rPr lang="en-US" smtClean="0"/>
              <a:pPr/>
              <a:t>‹#›</a:t>
            </a:fld>
            <a:endParaRPr lang="en-US"/>
          </a:p>
        </p:txBody>
      </p:sp>
    </p:spTree>
    <p:extLst>
      <p:ext uri="{BB962C8B-B14F-4D97-AF65-F5344CB8AC3E}">
        <p14:creationId xmlns:p14="http://schemas.microsoft.com/office/powerpoint/2010/main" xmlns="" val="2341696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25" tIns="45713" rIns="91425" bIns="45713"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1"/>
            <a:ext cx="8229600" cy="4525963"/>
          </a:xfrm>
          <a:prstGeom prst="rect">
            <a:avLst/>
          </a:prstGeom>
        </p:spPr>
        <p:txBody>
          <a:bodyPr vert="horz" lIns="91425" tIns="45713" rIns="91425" bIns="4571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1"/>
            <a:ext cx="2133600" cy="365125"/>
          </a:xfrm>
          <a:prstGeom prst="rect">
            <a:avLst/>
          </a:prstGeom>
        </p:spPr>
        <p:txBody>
          <a:bodyPr vert="horz" lIns="91425" tIns="45713" rIns="91425" bIns="45713" rtlCol="0" anchor="ctr"/>
          <a:lstStyle>
            <a:lvl1pPr algn="l">
              <a:defRPr sz="1200">
                <a:solidFill>
                  <a:schemeClr val="tx1">
                    <a:tint val="75000"/>
                  </a:schemeClr>
                </a:solidFill>
              </a:defRPr>
            </a:lvl1pPr>
          </a:lstStyle>
          <a:p>
            <a:fld id="{7EA952E6-9936-4480-AF88-166BC2DF5712}" type="datetimeFigureOut">
              <a:rPr lang="en-US" smtClean="0"/>
              <a:pPr/>
              <a:t>5/31/2012</a:t>
            </a:fld>
            <a:endParaRPr lang="en-US"/>
          </a:p>
        </p:txBody>
      </p:sp>
      <p:sp>
        <p:nvSpPr>
          <p:cNvPr id="5" name="Footer Placeholder 4"/>
          <p:cNvSpPr>
            <a:spLocks noGrp="1"/>
          </p:cNvSpPr>
          <p:nvPr>
            <p:ph type="ftr" sz="quarter" idx="3"/>
          </p:nvPr>
        </p:nvSpPr>
        <p:spPr>
          <a:xfrm>
            <a:off x="3124200" y="6356351"/>
            <a:ext cx="2895600" cy="365125"/>
          </a:xfrm>
          <a:prstGeom prst="rect">
            <a:avLst/>
          </a:prstGeom>
        </p:spPr>
        <p:txBody>
          <a:bodyPr vert="horz" lIns="91425" tIns="45713" rIns="91425" bIns="45713"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1"/>
            <a:ext cx="2133600" cy="365125"/>
          </a:xfrm>
          <a:prstGeom prst="rect">
            <a:avLst/>
          </a:prstGeom>
        </p:spPr>
        <p:txBody>
          <a:bodyPr vert="horz" lIns="91425" tIns="45713" rIns="91425" bIns="45713" rtlCol="0" anchor="ctr"/>
          <a:lstStyle>
            <a:lvl1pPr algn="r">
              <a:defRPr sz="1200">
                <a:solidFill>
                  <a:schemeClr val="tx1">
                    <a:tint val="75000"/>
                  </a:schemeClr>
                </a:solidFill>
              </a:defRPr>
            </a:lvl1pPr>
          </a:lstStyle>
          <a:p>
            <a:fld id="{0426284E-F84C-4F0A-B0BB-7A1BB5C33888}" type="slidenum">
              <a:rPr lang="en-US" smtClean="0"/>
              <a:pPr/>
              <a:t>‹#›</a:t>
            </a:fld>
            <a:endParaRPr lang="en-US"/>
          </a:p>
        </p:txBody>
      </p:sp>
    </p:spTree>
    <p:extLst>
      <p:ext uri="{BB962C8B-B14F-4D97-AF65-F5344CB8AC3E}">
        <p14:creationId xmlns:p14="http://schemas.microsoft.com/office/powerpoint/2010/main" xmlns="" val="27069147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252" rtl="0" eaLnBrk="1" latinLnBrk="0" hangingPunct="1">
        <a:spcBef>
          <a:spcPct val="0"/>
        </a:spcBef>
        <a:buNone/>
        <a:defRPr sz="4400" kern="1200">
          <a:solidFill>
            <a:schemeClr val="tx1"/>
          </a:solidFill>
          <a:latin typeface="+mj-lt"/>
          <a:ea typeface="+mj-ea"/>
          <a:cs typeface="+mj-cs"/>
        </a:defRPr>
      </a:lvl1pPr>
    </p:titleStyle>
    <p:bodyStyle>
      <a:lvl1pPr marL="342844" indent="-342844" algn="l" defTabSz="914252"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29" indent="-285704" algn="l" defTabSz="914252"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815" indent="-228563" algn="l" defTabSz="914252"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599941" indent="-228563" algn="l" defTabSz="914252"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067" indent="-228563" algn="l" defTabSz="914252"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192" indent="-228563" algn="l" defTabSz="91425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319" indent="-228563" algn="l" defTabSz="91425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445" indent="-228563" algn="l" defTabSz="91425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570" indent="-228563" algn="l" defTabSz="91425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252" rtl="0" eaLnBrk="1" latinLnBrk="0" hangingPunct="1">
        <a:defRPr sz="1800" kern="1200">
          <a:solidFill>
            <a:schemeClr val="tx1"/>
          </a:solidFill>
          <a:latin typeface="+mn-lt"/>
          <a:ea typeface="+mn-ea"/>
          <a:cs typeface="+mn-cs"/>
        </a:defRPr>
      </a:lvl1pPr>
      <a:lvl2pPr marL="457126" algn="l" defTabSz="914252" rtl="0" eaLnBrk="1" latinLnBrk="0" hangingPunct="1">
        <a:defRPr sz="1800" kern="1200">
          <a:solidFill>
            <a:schemeClr val="tx1"/>
          </a:solidFill>
          <a:latin typeface="+mn-lt"/>
          <a:ea typeface="+mn-ea"/>
          <a:cs typeface="+mn-cs"/>
        </a:defRPr>
      </a:lvl2pPr>
      <a:lvl3pPr marL="914252" algn="l" defTabSz="914252" rtl="0" eaLnBrk="1" latinLnBrk="0" hangingPunct="1">
        <a:defRPr sz="1800" kern="1200">
          <a:solidFill>
            <a:schemeClr val="tx1"/>
          </a:solidFill>
          <a:latin typeface="+mn-lt"/>
          <a:ea typeface="+mn-ea"/>
          <a:cs typeface="+mn-cs"/>
        </a:defRPr>
      </a:lvl3pPr>
      <a:lvl4pPr marL="1371378" algn="l" defTabSz="914252" rtl="0" eaLnBrk="1" latinLnBrk="0" hangingPunct="1">
        <a:defRPr sz="1800" kern="1200">
          <a:solidFill>
            <a:schemeClr val="tx1"/>
          </a:solidFill>
          <a:latin typeface="+mn-lt"/>
          <a:ea typeface="+mn-ea"/>
          <a:cs typeface="+mn-cs"/>
        </a:defRPr>
      </a:lvl4pPr>
      <a:lvl5pPr marL="1828504" algn="l" defTabSz="914252" rtl="0" eaLnBrk="1" latinLnBrk="0" hangingPunct="1">
        <a:defRPr sz="1800" kern="1200">
          <a:solidFill>
            <a:schemeClr val="tx1"/>
          </a:solidFill>
          <a:latin typeface="+mn-lt"/>
          <a:ea typeface="+mn-ea"/>
          <a:cs typeface="+mn-cs"/>
        </a:defRPr>
      </a:lvl5pPr>
      <a:lvl6pPr marL="2285630" algn="l" defTabSz="914252" rtl="0" eaLnBrk="1" latinLnBrk="0" hangingPunct="1">
        <a:defRPr sz="1800" kern="1200">
          <a:solidFill>
            <a:schemeClr val="tx1"/>
          </a:solidFill>
          <a:latin typeface="+mn-lt"/>
          <a:ea typeface="+mn-ea"/>
          <a:cs typeface="+mn-cs"/>
        </a:defRPr>
      </a:lvl6pPr>
      <a:lvl7pPr marL="2742756" algn="l" defTabSz="914252" rtl="0" eaLnBrk="1" latinLnBrk="0" hangingPunct="1">
        <a:defRPr sz="1800" kern="1200">
          <a:solidFill>
            <a:schemeClr val="tx1"/>
          </a:solidFill>
          <a:latin typeface="+mn-lt"/>
          <a:ea typeface="+mn-ea"/>
          <a:cs typeface="+mn-cs"/>
        </a:defRPr>
      </a:lvl7pPr>
      <a:lvl8pPr marL="3199881" algn="l" defTabSz="914252" rtl="0" eaLnBrk="1" latinLnBrk="0" hangingPunct="1">
        <a:defRPr sz="1800" kern="1200">
          <a:solidFill>
            <a:schemeClr val="tx1"/>
          </a:solidFill>
          <a:latin typeface="+mn-lt"/>
          <a:ea typeface="+mn-ea"/>
          <a:cs typeface="+mn-cs"/>
        </a:defRPr>
      </a:lvl8pPr>
      <a:lvl9pPr marL="3657008" algn="l" defTabSz="91425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nrsantos\Desktop\Speckled_Dace_Tahoe_ElDorado.png"/>
          <p:cNvPicPr>
            <a:picLocks noChangeAspect="1" noChangeArrowheads="1"/>
          </p:cNvPicPr>
          <p:nvPr/>
        </p:nvPicPr>
        <p:blipFill rotWithShape="1">
          <a:blip r:embed="rId2" cstate="print">
            <a:extLst>
              <a:ext uri="{28A0092B-C50C-407E-A947-70E740481C1C}">
                <a14:useLocalDpi xmlns:a14="http://schemas.microsoft.com/office/drawing/2010/main" xmlns="" val="0"/>
              </a:ext>
            </a:extLst>
          </a:blip>
          <a:srcRect l="21569" b="23657"/>
          <a:stretch/>
        </p:blipFill>
        <p:spPr bwMode="auto">
          <a:xfrm>
            <a:off x="1" y="-27830"/>
            <a:ext cx="9144000" cy="6877673"/>
          </a:xfrm>
          <a:prstGeom prst="rect">
            <a:avLst/>
          </a:prstGeom>
          <a:noFill/>
          <a:extLst>
            <a:ext uri="{909E8E84-426E-40DD-AFC4-6F175D3DCCD1}">
              <a14:hiddenFill xmlns:a14="http://schemas.microsoft.com/office/drawing/2010/main" xmlns="">
                <a:solidFill>
                  <a:srgbClr val="FFFFFF"/>
                </a:solidFill>
              </a14:hiddenFill>
            </a:ext>
          </a:extLst>
        </p:spPr>
      </p:pic>
      <p:sp>
        <p:nvSpPr>
          <p:cNvPr id="4" name="Rectangle 3"/>
          <p:cNvSpPr/>
          <p:nvPr/>
        </p:nvSpPr>
        <p:spPr>
          <a:xfrm>
            <a:off x="0" y="-27831"/>
            <a:ext cx="9144000" cy="6885831"/>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5" tIns="45713" rIns="91425" bIns="45713" rtlCol="0" anchor="ctr"/>
          <a:lstStyle/>
          <a:p>
            <a:pPr algn="ctr"/>
            <a:endParaRPr lang="en-US"/>
          </a:p>
        </p:txBody>
      </p:sp>
      <p:sp>
        <p:nvSpPr>
          <p:cNvPr id="2" name="Title 1"/>
          <p:cNvSpPr>
            <a:spLocks noGrp="1"/>
          </p:cNvSpPr>
          <p:nvPr>
            <p:ph type="ctrTitle"/>
          </p:nvPr>
        </p:nvSpPr>
        <p:spPr>
          <a:xfrm>
            <a:off x="457200" y="2130426"/>
            <a:ext cx="8229600" cy="1470025"/>
          </a:xfrm>
        </p:spPr>
        <p:txBody>
          <a:bodyPr/>
          <a:lstStyle/>
          <a:p>
            <a:r>
              <a:rPr lang="en-US" dirty="0" smtClean="0">
                <a:solidFill>
                  <a:schemeClr val="accent6">
                    <a:lumMod val="50000"/>
                  </a:schemeClr>
                </a:solidFill>
                <a:latin typeface="Cambria" pitchFamily="18" charset="0"/>
              </a:rPr>
              <a:t>PISCES: Mapping fish species!</a:t>
            </a:r>
            <a:endParaRPr lang="en-US" dirty="0">
              <a:solidFill>
                <a:schemeClr val="accent6">
                  <a:lumMod val="50000"/>
                </a:schemeClr>
              </a:solidFill>
              <a:latin typeface="Cambria" pitchFamily="18" charset="0"/>
            </a:endParaRPr>
          </a:p>
        </p:txBody>
      </p:sp>
      <p:sp>
        <p:nvSpPr>
          <p:cNvPr id="5" name="Subtitle 4"/>
          <p:cNvSpPr>
            <a:spLocks noGrp="1"/>
          </p:cNvSpPr>
          <p:nvPr>
            <p:ph type="subTitle" idx="1"/>
          </p:nvPr>
        </p:nvSpPr>
        <p:spPr/>
        <p:txBody>
          <a:bodyPr/>
          <a:lstStyle/>
          <a:p>
            <a:r>
              <a:rPr lang="en-US" dirty="0" smtClean="0"/>
              <a:t>Now with award-winning goodness!</a:t>
            </a:r>
            <a:endParaRPr lang="en-US" dirty="0"/>
          </a:p>
        </p:txBody>
      </p:sp>
    </p:spTree>
    <p:extLst>
      <p:ext uri="{BB962C8B-B14F-4D97-AF65-F5344CB8AC3E}">
        <p14:creationId xmlns:p14="http://schemas.microsoft.com/office/powerpoint/2010/main" xmlns="" val="18626104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PISCES?</a:t>
            </a:r>
            <a:endParaRPr lang="en-US" dirty="0"/>
          </a:p>
        </p:txBody>
      </p:sp>
      <p:sp>
        <p:nvSpPr>
          <p:cNvPr id="3" name="Content Placeholder 2"/>
          <p:cNvSpPr>
            <a:spLocks noGrp="1"/>
          </p:cNvSpPr>
          <p:nvPr>
            <p:ph idx="1"/>
          </p:nvPr>
        </p:nvSpPr>
        <p:spPr>
          <a:xfrm>
            <a:off x="457200" y="1295400"/>
            <a:ext cx="8229600" cy="5029200"/>
          </a:xfrm>
        </p:spPr>
        <p:txBody>
          <a:bodyPr>
            <a:normAutofit lnSpcReduction="10000"/>
          </a:bodyPr>
          <a:lstStyle/>
          <a:p>
            <a:pPr marL="0" indent="0" algn="ctr">
              <a:buNone/>
            </a:pPr>
            <a:r>
              <a:rPr lang="en-US" i="1" dirty="0" smtClean="0">
                <a:solidFill>
                  <a:srgbClr val="002060"/>
                </a:solidFill>
              </a:rPr>
              <a:t>Software that standardizes, maps, and helps us analyze the distribution of fish species in California based on watershed units.</a:t>
            </a:r>
          </a:p>
          <a:p>
            <a:r>
              <a:rPr lang="en-US" b="1" dirty="0" smtClean="0"/>
              <a:t>Extensible</a:t>
            </a:r>
            <a:r>
              <a:rPr lang="en-US" dirty="0" smtClean="0"/>
              <a:t>: handles multiple</a:t>
            </a:r>
          </a:p>
          <a:p>
            <a:pPr lvl="1"/>
            <a:r>
              <a:rPr lang="en-US" dirty="0" smtClean="0"/>
              <a:t>data formats</a:t>
            </a:r>
          </a:p>
          <a:p>
            <a:pPr lvl="1"/>
            <a:r>
              <a:rPr lang="en-US" dirty="0" smtClean="0"/>
              <a:t>map setups</a:t>
            </a:r>
          </a:p>
          <a:p>
            <a:pPr lvl="1"/>
            <a:r>
              <a:rPr lang="en-US" dirty="0" smtClean="0"/>
              <a:t>“questions”</a:t>
            </a:r>
          </a:p>
          <a:p>
            <a:r>
              <a:rPr lang="en-US" b="1" dirty="0" smtClean="0"/>
              <a:t>Powerful:  </a:t>
            </a:r>
            <a:r>
              <a:rPr lang="en-US" dirty="0" smtClean="0"/>
              <a:t>correlated information about species and zones allows for in depth analysis via maps and reports</a:t>
            </a:r>
            <a:endParaRPr lang="en-US" dirty="0"/>
          </a:p>
        </p:txBody>
      </p:sp>
      <p:sp>
        <p:nvSpPr>
          <p:cNvPr id="4" name="TextBox 3"/>
          <p:cNvSpPr txBox="1"/>
          <p:nvPr/>
        </p:nvSpPr>
        <p:spPr>
          <a:xfrm>
            <a:off x="1" y="6438900"/>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Approach</a:t>
            </a:r>
            <a:endParaRPr lang="en-US" dirty="0">
              <a:solidFill>
                <a:schemeClr val="bg1">
                  <a:lumMod val="65000"/>
                </a:schemeClr>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86400" y="426721"/>
            <a:ext cx="3962400" cy="7786733"/>
          </a:xfrm>
          <a:prstGeom prst="rect">
            <a:avLst/>
          </a:prstGeom>
          <a:noFill/>
        </p:spPr>
        <p:txBody>
          <a:bodyPr wrap="square" lIns="91425" tIns="45713" rIns="91425" bIns="45713" rtlCol="0">
            <a:spAutoFit/>
          </a:bodyPr>
          <a:lstStyle/>
          <a:p>
            <a:r>
              <a:rPr lang="en-US" sz="50000" dirty="0" smtClean="0">
                <a:solidFill>
                  <a:schemeClr val="accent1">
                    <a:lumMod val="40000"/>
                    <a:lumOff val="60000"/>
                  </a:schemeClr>
                </a:solidFill>
              </a:rPr>
              <a:t>?</a:t>
            </a:r>
            <a:endParaRPr lang="en-US" sz="50000" dirty="0">
              <a:solidFill>
                <a:schemeClr val="accent1">
                  <a:lumMod val="40000"/>
                  <a:lumOff val="60000"/>
                </a:schemeClr>
              </a:solidFill>
            </a:endParaRPr>
          </a:p>
        </p:txBody>
      </p:sp>
      <p:sp>
        <p:nvSpPr>
          <p:cNvPr id="2" name="Title 1"/>
          <p:cNvSpPr>
            <a:spLocks noGrp="1"/>
          </p:cNvSpPr>
          <p:nvPr>
            <p:ph type="title"/>
          </p:nvPr>
        </p:nvSpPr>
        <p:spPr/>
        <p:txBody>
          <a:bodyPr/>
          <a:lstStyle/>
          <a:p>
            <a:r>
              <a:rPr lang="en-US" dirty="0" smtClean="0"/>
              <a:t>What are we hoping to know?</a:t>
            </a:r>
            <a:endParaRPr lang="en-US" dirty="0"/>
          </a:p>
        </p:txBody>
      </p:sp>
      <p:graphicFrame>
        <p:nvGraphicFramePr>
          <p:cNvPr id="14" name="Diagram 13"/>
          <p:cNvGraphicFramePr/>
          <p:nvPr>
            <p:extLst>
              <p:ext uri="{D42A27DB-BD31-4B8C-83A1-F6EECF244321}">
                <p14:modId xmlns:p14="http://schemas.microsoft.com/office/powerpoint/2010/main" xmlns="" val="309642082"/>
              </p:ext>
            </p:extLst>
          </p:nvPr>
        </p:nvGraphicFramePr>
        <p:xfrm>
          <a:off x="457200" y="1295400"/>
          <a:ext cx="8229600"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a:xfrm rot="5400000" flipH="1">
            <a:off x="-310633" y="3892042"/>
            <a:ext cx="2819400" cy="369318"/>
          </a:xfrm>
          <a:prstGeom prst="rect">
            <a:avLst/>
          </a:prstGeom>
          <a:noFill/>
        </p:spPr>
        <p:txBody>
          <a:bodyPr wrap="square" lIns="91425" tIns="45713" rIns="91425" bIns="45713" rtlCol="0">
            <a:spAutoFit/>
          </a:bodyPr>
          <a:lstStyle/>
          <a:p>
            <a:pPr algn="ctr"/>
            <a:r>
              <a:rPr lang="en-US" dirty="0" smtClean="0"/>
              <a:t>Leads to…</a:t>
            </a:r>
            <a:endParaRPr lang="en-US" dirty="0"/>
          </a:p>
        </p:txBody>
      </p:sp>
      <p:sp>
        <p:nvSpPr>
          <p:cNvPr id="6" name="TextBox 5"/>
          <p:cNvSpPr txBox="1"/>
          <p:nvPr/>
        </p:nvSpPr>
        <p:spPr>
          <a:xfrm>
            <a:off x="1" y="6438900"/>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Approach</a:t>
            </a:r>
            <a:endParaRPr lang="en-US" dirty="0">
              <a:solidFill>
                <a:schemeClr val="bg1">
                  <a:lumMod val="65000"/>
                </a:schemeClr>
              </a:solidFill>
            </a:endParaRPr>
          </a:p>
        </p:txBody>
      </p:sp>
    </p:spTree>
    <p:extLst>
      <p:ext uri="{BB962C8B-B14F-4D97-AF65-F5344CB8AC3E}">
        <p14:creationId xmlns:p14="http://schemas.microsoft.com/office/powerpoint/2010/main" xmlns="" val="349135159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Parameters</a:t>
            </a:r>
            <a:endParaRPr lang="en-US" dirty="0"/>
          </a:p>
        </p:txBody>
      </p:sp>
      <p:sp>
        <p:nvSpPr>
          <p:cNvPr id="5" name="TextBox 4"/>
          <p:cNvSpPr txBox="1"/>
          <p:nvPr/>
        </p:nvSpPr>
        <p:spPr>
          <a:xfrm>
            <a:off x="5257800" y="-34658"/>
            <a:ext cx="4191000" cy="7017291"/>
          </a:xfrm>
          <a:prstGeom prst="rect">
            <a:avLst/>
          </a:prstGeom>
          <a:noFill/>
        </p:spPr>
        <p:txBody>
          <a:bodyPr wrap="square" lIns="91425" tIns="45713" rIns="91425" bIns="45713" rtlCol="0">
            <a:spAutoFit/>
          </a:bodyPr>
          <a:lstStyle/>
          <a:p>
            <a:r>
              <a:rPr lang="en-US" sz="45000" dirty="0" smtClean="0">
                <a:solidFill>
                  <a:schemeClr val="accent1">
                    <a:lumMod val="40000"/>
                    <a:lumOff val="60000"/>
                  </a:schemeClr>
                </a:solidFill>
              </a:rPr>
              <a:t>{}</a:t>
            </a:r>
            <a:endParaRPr lang="en-US" sz="45000" dirty="0">
              <a:solidFill>
                <a:schemeClr val="accent1">
                  <a:lumMod val="40000"/>
                  <a:lumOff val="60000"/>
                </a:schemeClr>
              </a:solidFill>
            </a:endParaRPr>
          </a:p>
        </p:txBody>
      </p:sp>
      <p:sp>
        <p:nvSpPr>
          <p:cNvPr id="3" name="Content Placeholder 2"/>
          <p:cNvSpPr>
            <a:spLocks noGrp="1"/>
          </p:cNvSpPr>
          <p:nvPr>
            <p:ph idx="1"/>
          </p:nvPr>
        </p:nvSpPr>
        <p:spPr>
          <a:xfrm>
            <a:off x="457200" y="1371600"/>
            <a:ext cx="8229600" cy="4525963"/>
          </a:xfrm>
        </p:spPr>
        <p:txBody>
          <a:bodyPr>
            <a:normAutofit lnSpcReduction="10000"/>
          </a:bodyPr>
          <a:lstStyle/>
          <a:p>
            <a:r>
              <a:rPr lang="en-US" b="1" dirty="0" smtClean="0">
                <a:solidFill>
                  <a:schemeClr val="accent1">
                    <a:lumMod val="75000"/>
                  </a:schemeClr>
                </a:solidFill>
              </a:rPr>
              <a:t>Mapping Unit</a:t>
            </a:r>
            <a:r>
              <a:rPr lang="en-US" b="1" dirty="0" smtClean="0"/>
              <a:t>: </a:t>
            </a:r>
            <a:r>
              <a:rPr lang="en-US" dirty="0" smtClean="0"/>
              <a:t>HUC12s</a:t>
            </a:r>
            <a:r>
              <a:rPr lang="en-US" b="1" dirty="0" smtClean="0"/>
              <a:t> </a:t>
            </a:r>
            <a:r>
              <a:rPr lang="en-US" dirty="0" smtClean="0"/>
              <a:t>– A hierarchical set of watershed boundaries. HUC12s are the most granular.</a:t>
            </a:r>
          </a:p>
          <a:p>
            <a:pPr lvl="1"/>
            <a:r>
              <a:rPr lang="en-US" dirty="0" smtClean="0"/>
              <a:t>Flexible</a:t>
            </a:r>
          </a:p>
          <a:p>
            <a:r>
              <a:rPr lang="en-US" b="1" dirty="0" smtClean="0">
                <a:solidFill>
                  <a:schemeClr val="accent1">
                    <a:lumMod val="75000"/>
                  </a:schemeClr>
                </a:solidFill>
              </a:rPr>
              <a:t>Extent</a:t>
            </a:r>
            <a:r>
              <a:rPr lang="en-US" dirty="0" smtClean="0"/>
              <a:t>: Forest Service Lands, Statewide</a:t>
            </a:r>
          </a:p>
          <a:p>
            <a:r>
              <a:rPr lang="en-US" b="1" dirty="0" smtClean="0">
                <a:solidFill>
                  <a:schemeClr val="accent1">
                    <a:lumMod val="75000"/>
                  </a:schemeClr>
                </a:solidFill>
              </a:rPr>
              <a:t>Species</a:t>
            </a:r>
            <a:r>
              <a:rPr lang="en-US" dirty="0" smtClean="0"/>
              <a:t>: Native fish, other aquatic species</a:t>
            </a:r>
          </a:p>
          <a:p>
            <a:r>
              <a:rPr lang="en-US" b="1" dirty="0" smtClean="0">
                <a:solidFill>
                  <a:schemeClr val="accent1">
                    <a:lumMod val="75000"/>
                  </a:schemeClr>
                </a:solidFill>
              </a:rPr>
              <a:t>Abstract and Wait</a:t>
            </a:r>
            <a:r>
              <a:rPr lang="en-US" dirty="0" smtClean="0"/>
              <a:t>: Code in power where we need it, and be ready to code more where new needs arise.</a:t>
            </a:r>
            <a:endParaRPr lang="en-US" b="1" dirty="0">
              <a:solidFill>
                <a:schemeClr val="accent1">
                  <a:lumMod val="75000"/>
                </a:schemeClr>
              </a:solidFill>
            </a:endParaRPr>
          </a:p>
        </p:txBody>
      </p:sp>
      <p:sp>
        <p:nvSpPr>
          <p:cNvPr id="6" name="TextBox 5"/>
          <p:cNvSpPr txBox="1"/>
          <p:nvPr/>
        </p:nvSpPr>
        <p:spPr>
          <a:xfrm>
            <a:off x="1" y="6438900"/>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Approach</a:t>
            </a:r>
            <a:endParaRPr lang="en-US" dirty="0">
              <a:solidFill>
                <a:schemeClr val="bg1">
                  <a:lumMod val="65000"/>
                </a:schemeClr>
              </a:solidFill>
            </a:endParaRPr>
          </a:p>
        </p:txBody>
      </p:sp>
    </p:spTree>
    <p:extLst>
      <p:ext uri="{BB962C8B-B14F-4D97-AF65-F5344CB8AC3E}">
        <p14:creationId xmlns:p14="http://schemas.microsoft.com/office/powerpoint/2010/main" xmlns="" val="29453880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 and Data</a:t>
            </a:r>
            <a:endParaRPr lang="en-US" dirty="0"/>
          </a:p>
        </p:txBody>
      </p:sp>
      <p:sp>
        <p:nvSpPr>
          <p:cNvPr id="3" name="Content Placeholder 2"/>
          <p:cNvSpPr>
            <a:spLocks noGrp="1"/>
          </p:cNvSpPr>
          <p:nvPr>
            <p:ph idx="1"/>
          </p:nvPr>
        </p:nvSpPr>
        <p:spPr/>
        <p:txBody>
          <a:bodyPr/>
          <a:lstStyle/>
          <a:p>
            <a:r>
              <a:rPr lang="en-US" dirty="0" err="1" smtClean="0">
                <a:solidFill>
                  <a:schemeClr val="accent1">
                    <a:lumMod val="75000"/>
                  </a:schemeClr>
                </a:solidFill>
              </a:rPr>
              <a:t>ArcGIS</a:t>
            </a:r>
            <a:r>
              <a:rPr lang="en-US" dirty="0" smtClean="0">
                <a:solidFill>
                  <a:schemeClr val="accent1">
                    <a:lumMod val="75000"/>
                  </a:schemeClr>
                </a:solidFill>
              </a:rPr>
              <a:t> and </a:t>
            </a:r>
            <a:r>
              <a:rPr lang="en-US" dirty="0" err="1" smtClean="0">
                <a:solidFill>
                  <a:schemeClr val="accent1">
                    <a:lumMod val="75000"/>
                  </a:schemeClr>
                </a:solidFill>
              </a:rPr>
              <a:t>ArcPy</a:t>
            </a:r>
            <a:r>
              <a:rPr lang="en-US" dirty="0" smtClean="0"/>
              <a:t>: Provide interfaces to handle spatial data</a:t>
            </a:r>
          </a:p>
          <a:p>
            <a:r>
              <a:rPr lang="en-US" dirty="0" smtClean="0">
                <a:solidFill>
                  <a:schemeClr val="accent1">
                    <a:lumMod val="75000"/>
                  </a:schemeClr>
                </a:solidFill>
              </a:rPr>
              <a:t>MS Access</a:t>
            </a:r>
            <a:r>
              <a:rPr lang="en-US" dirty="0" smtClean="0"/>
              <a:t>: Data storage and reporting</a:t>
            </a:r>
          </a:p>
          <a:p>
            <a:r>
              <a:rPr lang="en-US" dirty="0" smtClean="0">
                <a:solidFill>
                  <a:schemeClr val="accent1">
                    <a:lumMod val="75000"/>
                  </a:schemeClr>
                </a:solidFill>
              </a:rPr>
              <a:t>Python</a:t>
            </a:r>
            <a:r>
              <a:rPr lang="en-US" dirty="0" smtClean="0"/>
              <a:t>: The glue that makes everything happen</a:t>
            </a:r>
          </a:p>
          <a:p>
            <a:r>
              <a:rPr lang="en-US" dirty="0" smtClean="0">
                <a:solidFill>
                  <a:schemeClr val="accent1">
                    <a:lumMod val="75000"/>
                  </a:schemeClr>
                </a:solidFill>
              </a:rPr>
              <a:t>Data</a:t>
            </a:r>
            <a:r>
              <a:rPr lang="en-US" dirty="0" smtClean="0"/>
              <a:t>: Mostly USFS; Moyle and Randall 1998;  Moyle and Katz 2011; and assorted others.</a:t>
            </a:r>
            <a:endParaRPr lang="en-US" dirty="0"/>
          </a:p>
        </p:txBody>
      </p:sp>
      <p:sp>
        <p:nvSpPr>
          <p:cNvPr id="4" name="TextBox 3"/>
          <p:cNvSpPr txBox="1"/>
          <p:nvPr/>
        </p:nvSpPr>
        <p:spPr>
          <a:xfrm>
            <a:off x="1" y="6438900"/>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Approach</a:t>
            </a:r>
            <a:endParaRPr lang="en-US" dirty="0">
              <a:solidFill>
                <a:schemeClr val="bg1">
                  <a:lumMod val="65000"/>
                </a:schemeClr>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Understanding Everyone’s Data</a:t>
            </a:r>
            <a:endParaRPr lang="en-US" dirty="0"/>
          </a:p>
        </p:txBody>
      </p:sp>
      <p:sp>
        <p:nvSpPr>
          <p:cNvPr id="3" name="Content Placeholder 2"/>
          <p:cNvSpPr>
            <a:spLocks noGrp="1"/>
          </p:cNvSpPr>
          <p:nvPr>
            <p:ph idx="1"/>
          </p:nvPr>
        </p:nvSpPr>
        <p:spPr/>
        <p:txBody>
          <a:bodyPr/>
          <a:lstStyle/>
          <a:p>
            <a:r>
              <a:rPr lang="en-US" dirty="0" smtClean="0"/>
              <a:t>Data comes in many formats</a:t>
            </a:r>
          </a:p>
          <a:p>
            <a:pPr lvl="1"/>
            <a:r>
              <a:rPr lang="en-US" dirty="0" smtClean="0"/>
              <a:t>Tabular (think Excel)</a:t>
            </a:r>
          </a:p>
          <a:p>
            <a:pPr lvl="1"/>
            <a:r>
              <a:rPr lang="en-US" dirty="0" smtClean="0"/>
              <a:t>Geospatial (think GIS)</a:t>
            </a:r>
          </a:p>
          <a:p>
            <a:r>
              <a:rPr lang="en-US" dirty="0" smtClean="0"/>
              <a:t>Data comes in many styles</a:t>
            </a:r>
          </a:p>
          <a:p>
            <a:pPr lvl="1"/>
            <a:r>
              <a:rPr lang="en-US" dirty="0" smtClean="0"/>
              <a:t>Different data storage philosophies and systems</a:t>
            </a:r>
          </a:p>
          <a:p>
            <a:r>
              <a:rPr lang="en-US" dirty="0" smtClean="0"/>
              <a:t>Need a system that can handle </a:t>
            </a:r>
            <a:r>
              <a:rPr lang="en-US" b="1" dirty="0" smtClean="0"/>
              <a:t>any </a:t>
            </a:r>
            <a:r>
              <a:rPr lang="en-US" dirty="0" smtClean="0"/>
              <a:t>data</a:t>
            </a:r>
          </a:p>
          <a:p>
            <a:pPr lvl="1"/>
            <a:r>
              <a:rPr lang="en-US" dirty="0" smtClean="0"/>
              <a:t>Hybrid/cascading approach to this</a:t>
            </a:r>
            <a:endParaRPr lang="en-US" dirty="0"/>
          </a:p>
        </p:txBody>
      </p:sp>
      <p:sp>
        <p:nvSpPr>
          <p:cNvPr id="7" name="TextBox 6"/>
          <p:cNvSpPr txBox="1"/>
          <p:nvPr/>
        </p:nvSpPr>
        <p:spPr>
          <a:xfrm>
            <a:off x="2376443" y="6438900"/>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extLst>
      <p:ext uri="{BB962C8B-B14F-4D97-AF65-F5344CB8AC3E}">
        <p14:creationId xmlns:p14="http://schemas.microsoft.com/office/powerpoint/2010/main" xmlns="" val="266536173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Input Filters!</a:t>
            </a:r>
            <a:endParaRPr lang="en-US" dirty="0"/>
          </a:p>
        </p:txBody>
      </p:sp>
      <p:sp>
        <p:nvSpPr>
          <p:cNvPr id="3" name="Content Placeholder 2"/>
          <p:cNvSpPr>
            <a:spLocks noGrp="1"/>
          </p:cNvSpPr>
          <p:nvPr>
            <p:ph idx="1"/>
          </p:nvPr>
        </p:nvSpPr>
        <p:spPr>
          <a:xfrm>
            <a:off x="457200" y="1219200"/>
            <a:ext cx="8229600" cy="5029200"/>
          </a:xfrm>
        </p:spPr>
        <p:txBody>
          <a:bodyPr numCol="2"/>
          <a:lstStyle/>
          <a:p>
            <a:r>
              <a:rPr lang="en-US" dirty="0" smtClean="0"/>
              <a:t>Think of them as interpreters. They take data in one form and translate it into HUCs.</a:t>
            </a:r>
          </a:p>
          <a:p>
            <a:r>
              <a:rPr lang="en-US" dirty="0" smtClean="0"/>
              <a:t>Make assumptions that data will be tabular, spatial, or both</a:t>
            </a:r>
          </a:p>
          <a:p>
            <a:r>
              <a:rPr lang="en-US" dirty="0" smtClean="0"/>
              <a:t>Start with the most generic import code and scale up to more specific forms from there.</a:t>
            </a:r>
            <a:endParaRPr lang="en-US" dirty="0"/>
          </a:p>
        </p:txBody>
      </p:sp>
      <p:grpSp>
        <p:nvGrpSpPr>
          <p:cNvPr id="64" name="Group 63"/>
          <p:cNvGrpSpPr/>
          <p:nvPr/>
        </p:nvGrpSpPr>
        <p:grpSpPr>
          <a:xfrm>
            <a:off x="5029200" y="3810000"/>
            <a:ext cx="2933700" cy="2438400"/>
            <a:chOff x="647700" y="2739480"/>
            <a:chExt cx="2933700" cy="2438400"/>
          </a:xfrm>
        </p:grpSpPr>
        <p:sp>
          <p:nvSpPr>
            <p:cNvPr id="40" name="Rectangle 39"/>
            <p:cNvSpPr/>
            <p:nvPr/>
          </p:nvSpPr>
          <p:spPr>
            <a:xfrm>
              <a:off x="1752600" y="2739480"/>
              <a:ext cx="1828800" cy="17526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grpSp>
          <p:nvGrpSpPr>
            <p:cNvPr id="41" name="Group 40"/>
            <p:cNvGrpSpPr/>
            <p:nvPr/>
          </p:nvGrpSpPr>
          <p:grpSpPr>
            <a:xfrm>
              <a:off x="647700" y="3425280"/>
              <a:ext cx="800100" cy="381000"/>
              <a:chOff x="647700" y="3505200"/>
              <a:chExt cx="800100" cy="381000"/>
            </a:xfrm>
          </p:grpSpPr>
          <p:sp>
            <p:nvSpPr>
              <p:cNvPr id="42" name="Rectangle 41"/>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3" name="TextBox 42"/>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44" name="Group 43"/>
            <p:cNvGrpSpPr/>
            <p:nvPr/>
          </p:nvGrpSpPr>
          <p:grpSpPr>
            <a:xfrm>
              <a:off x="647700" y="2739480"/>
              <a:ext cx="800100" cy="381000"/>
              <a:chOff x="647700" y="3505200"/>
              <a:chExt cx="800100" cy="381000"/>
            </a:xfrm>
          </p:grpSpPr>
          <p:sp>
            <p:nvSpPr>
              <p:cNvPr id="45" name="Rectangle 44"/>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6" name="TextBox 45"/>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47" name="Group 46"/>
            <p:cNvGrpSpPr/>
            <p:nvPr/>
          </p:nvGrpSpPr>
          <p:grpSpPr>
            <a:xfrm>
              <a:off x="647700" y="4111080"/>
              <a:ext cx="800100" cy="381000"/>
              <a:chOff x="647700" y="3505200"/>
              <a:chExt cx="800100" cy="381000"/>
            </a:xfrm>
          </p:grpSpPr>
          <p:sp>
            <p:nvSpPr>
              <p:cNvPr id="48" name="Rectangle 47"/>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9" name="TextBox 48"/>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50" name="Group 49"/>
            <p:cNvGrpSpPr/>
            <p:nvPr/>
          </p:nvGrpSpPr>
          <p:grpSpPr>
            <a:xfrm>
              <a:off x="1447800" y="2977397"/>
              <a:ext cx="304800" cy="1371600"/>
              <a:chOff x="1447800" y="3057317"/>
              <a:chExt cx="304800" cy="1371600"/>
            </a:xfrm>
          </p:grpSpPr>
          <p:cxnSp>
            <p:nvCxnSpPr>
              <p:cNvPr id="51" name="Straight Arrow Connector 50"/>
              <p:cNvCxnSpPr>
                <a:stCxn id="45" idx="3"/>
                <a:endCxn id="40" idx="1"/>
              </p:cNvCxnSpPr>
              <p:nvPr/>
            </p:nvCxnSpPr>
            <p:spPr>
              <a:xfrm>
                <a:off x="1447800" y="3057317"/>
                <a:ext cx="304800" cy="685800"/>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cxnSp>
            <p:nvCxnSpPr>
              <p:cNvPr id="52" name="Straight Arrow Connector 51"/>
              <p:cNvCxnSpPr>
                <a:stCxn id="43" idx="3"/>
                <a:endCxn id="40" idx="1"/>
              </p:cNvCxnSpPr>
              <p:nvPr/>
            </p:nvCxnSpPr>
            <p:spPr>
              <a:xfrm flipV="1">
                <a:off x="1447800" y="3695700"/>
                <a:ext cx="304800" cy="5834"/>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cxnSp>
            <p:nvCxnSpPr>
              <p:cNvPr id="53" name="Straight Arrow Connector 52"/>
              <p:cNvCxnSpPr>
                <a:stCxn id="48" idx="3"/>
                <a:endCxn id="40" idx="1"/>
              </p:cNvCxnSpPr>
              <p:nvPr/>
            </p:nvCxnSpPr>
            <p:spPr>
              <a:xfrm flipV="1">
                <a:off x="1447800" y="3743117"/>
                <a:ext cx="304800" cy="685800"/>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grpSp>
        <p:grpSp>
          <p:nvGrpSpPr>
            <p:cNvPr id="54" name="Group 53"/>
            <p:cNvGrpSpPr/>
            <p:nvPr/>
          </p:nvGrpSpPr>
          <p:grpSpPr>
            <a:xfrm>
              <a:off x="2133600" y="3044280"/>
              <a:ext cx="1066800" cy="381000"/>
              <a:chOff x="2133600" y="3124200"/>
              <a:chExt cx="1066800" cy="381000"/>
            </a:xfrm>
          </p:grpSpPr>
          <p:sp>
            <p:nvSpPr>
              <p:cNvPr id="55" name="Rectangle 54"/>
              <p:cNvSpPr/>
              <p:nvPr/>
            </p:nvSpPr>
            <p:spPr>
              <a:xfrm>
                <a:off x="2133600" y="3124200"/>
                <a:ext cx="1066800" cy="381000"/>
              </a:xfrm>
              <a:prstGeom prst="rect">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p:cNvSpPr txBox="1"/>
              <p:nvPr/>
            </p:nvSpPr>
            <p:spPr>
              <a:xfrm>
                <a:off x="2133600" y="3160811"/>
                <a:ext cx="1066800" cy="307777"/>
              </a:xfrm>
              <a:prstGeom prst="rect">
                <a:avLst/>
              </a:prstGeom>
              <a:noFill/>
            </p:spPr>
            <p:txBody>
              <a:bodyPr wrap="square" rtlCol="0">
                <a:spAutoFit/>
              </a:bodyPr>
              <a:lstStyle/>
              <a:p>
                <a:pPr algn="ctr"/>
                <a:r>
                  <a:rPr lang="en-US" sz="1400" dirty="0" smtClean="0"/>
                  <a:t>Input Filter</a:t>
                </a:r>
                <a:endParaRPr lang="en-US" sz="1400" dirty="0"/>
              </a:p>
            </p:txBody>
          </p:sp>
        </p:grpSp>
        <p:grpSp>
          <p:nvGrpSpPr>
            <p:cNvPr id="57" name="Group 56"/>
            <p:cNvGrpSpPr/>
            <p:nvPr/>
          </p:nvGrpSpPr>
          <p:grpSpPr>
            <a:xfrm>
              <a:off x="2133600" y="3741748"/>
              <a:ext cx="1068404" cy="381000"/>
              <a:chOff x="2133600" y="3821668"/>
              <a:chExt cx="1068404" cy="381000"/>
            </a:xfrm>
          </p:grpSpPr>
          <p:sp>
            <p:nvSpPr>
              <p:cNvPr id="58" name="Rectangle 57"/>
              <p:cNvSpPr/>
              <p:nvPr/>
            </p:nvSpPr>
            <p:spPr>
              <a:xfrm>
                <a:off x="2133600" y="3821668"/>
                <a:ext cx="1066800" cy="381000"/>
              </a:xfrm>
              <a:prstGeom prst="rect">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p:cNvSpPr txBox="1"/>
              <p:nvPr/>
            </p:nvSpPr>
            <p:spPr>
              <a:xfrm>
                <a:off x="2135204" y="3858279"/>
                <a:ext cx="1066800" cy="307777"/>
              </a:xfrm>
              <a:prstGeom prst="rect">
                <a:avLst/>
              </a:prstGeom>
              <a:noFill/>
            </p:spPr>
            <p:txBody>
              <a:bodyPr wrap="square" rtlCol="0">
                <a:spAutoFit/>
              </a:bodyPr>
              <a:lstStyle/>
              <a:p>
                <a:pPr algn="ctr"/>
                <a:r>
                  <a:rPr lang="en-US" sz="1400" dirty="0" smtClean="0"/>
                  <a:t>Input Filter</a:t>
                </a:r>
                <a:endParaRPr lang="en-US" sz="1400" dirty="0"/>
              </a:p>
            </p:txBody>
          </p:sp>
        </p:grpSp>
        <p:grpSp>
          <p:nvGrpSpPr>
            <p:cNvPr id="60" name="Group 59"/>
            <p:cNvGrpSpPr/>
            <p:nvPr/>
          </p:nvGrpSpPr>
          <p:grpSpPr>
            <a:xfrm>
              <a:off x="2095500" y="4796880"/>
              <a:ext cx="1104900" cy="381000"/>
              <a:chOff x="2114550" y="4484132"/>
              <a:chExt cx="1104900" cy="381000"/>
            </a:xfrm>
          </p:grpSpPr>
          <p:sp>
            <p:nvSpPr>
              <p:cNvPr id="61" name="Rectangle 60"/>
              <p:cNvSpPr/>
              <p:nvPr/>
            </p:nvSpPr>
            <p:spPr>
              <a:xfrm>
                <a:off x="2114550" y="4484132"/>
                <a:ext cx="1103296" cy="381000"/>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a:p>
            </p:txBody>
          </p:sp>
          <p:sp>
            <p:nvSpPr>
              <p:cNvPr id="62" name="TextBox 61"/>
              <p:cNvSpPr txBox="1"/>
              <p:nvPr/>
            </p:nvSpPr>
            <p:spPr>
              <a:xfrm>
                <a:off x="2114550" y="4484132"/>
                <a:ext cx="1104900" cy="369332"/>
              </a:xfrm>
              <a:prstGeom prst="rect">
                <a:avLst/>
              </a:prstGeom>
              <a:noFill/>
            </p:spPr>
            <p:txBody>
              <a:bodyPr wrap="square" rtlCol="0">
                <a:spAutoFit/>
              </a:bodyPr>
              <a:lstStyle/>
              <a:p>
                <a:pPr algn="ctr"/>
                <a:r>
                  <a:rPr lang="en-US" dirty="0" smtClean="0"/>
                  <a:t>Plugins</a:t>
                </a:r>
                <a:endParaRPr lang="en-US" dirty="0"/>
              </a:p>
            </p:txBody>
          </p:sp>
        </p:grpSp>
        <p:cxnSp>
          <p:nvCxnSpPr>
            <p:cNvPr id="63" name="Straight Arrow Connector 62"/>
            <p:cNvCxnSpPr>
              <a:endCxn id="40" idx="2"/>
            </p:cNvCxnSpPr>
            <p:nvPr/>
          </p:nvCxnSpPr>
          <p:spPr>
            <a:xfrm rot="5400000" flipH="1" flipV="1">
              <a:off x="2514600" y="4644480"/>
              <a:ext cx="304800" cy="1588"/>
            </a:xfrm>
            <a:prstGeom prst="straightConnector1">
              <a:avLst/>
            </a:prstGeom>
            <a:ln>
              <a:tailEnd type="arrow"/>
            </a:ln>
          </p:spPr>
          <p:style>
            <a:lnRef idx="1">
              <a:schemeClr val="accent5"/>
            </a:lnRef>
            <a:fillRef idx="0">
              <a:schemeClr val="accent5"/>
            </a:fillRef>
            <a:effectRef idx="0">
              <a:schemeClr val="accent5"/>
            </a:effectRef>
            <a:fontRef idx="minor">
              <a:schemeClr val="tx1"/>
            </a:fontRef>
          </p:style>
        </p:cxnSp>
      </p:grpSp>
      <p:sp>
        <p:nvSpPr>
          <p:cNvPr id="29" name="TextBox 28"/>
          <p:cNvSpPr txBox="1"/>
          <p:nvPr/>
        </p:nvSpPr>
        <p:spPr>
          <a:xfrm>
            <a:off x="2376443" y="6438900"/>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extLst>
      <p:ext uri="{BB962C8B-B14F-4D97-AF65-F5344CB8AC3E}">
        <p14:creationId xmlns:p14="http://schemas.microsoft.com/office/powerpoint/2010/main" xmlns="" val="17109392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Standardizing Data</a:t>
            </a:r>
            <a:endParaRPr lang="en-US" dirty="0"/>
          </a:p>
        </p:txBody>
      </p:sp>
      <p:sp>
        <p:nvSpPr>
          <p:cNvPr id="3" name="Content Placeholder 2"/>
          <p:cNvSpPr>
            <a:spLocks noGrp="1"/>
          </p:cNvSpPr>
          <p:nvPr>
            <p:ph idx="1"/>
          </p:nvPr>
        </p:nvSpPr>
        <p:spPr>
          <a:xfrm>
            <a:off x="457200" y="1143001"/>
            <a:ext cx="8229600" cy="5228303"/>
          </a:xfrm>
        </p:spPr>
        <p:txBody>
          <a:bodyPr/>
          <a:lstStyle/>
          <a:p>
            <a:pPr marL="0" indent="0">
              <a:buNone/>
            </a:pPr>
            <a:r>
              <a:rPr lang="en-US" dirty="0" smtClean="0"/>
              <a:t>Traceable – find the source dataset and in many cases, the actual observation of any piece of data</a:t>
            </a:r>
          </a:p>
          <a:p>
            <a:pPr marL="0" indent="0">
              <a:buNone/>
            </a:pPr>
            <a:r>
              <a:rPr lang="en-US" dirty="0" smtClean="0"/>
              <a:t>Each piece of data is assigned:</a:t>
            </a:r>
          </a:p>
          <a:p>
            <a:pPr marL="0" indent="0">
              <a:buNone/>
            </a:pPr>
            <a:endParaRPr lang="en-US" dirty="0" smtClean="0"/>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Need to do quite a bit to determine these things</a:t>
            </a:r>
          </a:p>
        </p:txBody>
      </p:sp>
      <p:sp>
        <p:nvSpPr>
          <p:cNvPr id="4" name="TextBox 3"/>
          <p:cNvSpPr txBox="1"/>
          <p:nvPr/>
        </p:nvSpPr>
        <p:spPr>
          <a:xfrm>
            <a:off x="533400" y="3352800"/>
            <a:ext cx="8229600" cy="3970304"/>
          </a:xfrm>
          <a:prstGeom prst="rect">
            <a:avLst/>
          </a:prstGeom>
          <a:noFill/>
        </p:spPr>
        <p:txBody>
          <a:bodyPr wrap="square" lIns="91425" tIns="45713" rIns="91425" bIns="45713" numCol="2" spcCol="274275" rtlCol="0">
            <a:spAutoFit/>
          </a:bodyPr>
          <a:lstStyle/>
          <a:p>
            <a:pPr marL="457126" indent="-457126">
              <a:buFont typeface="Arial" pitchFamily="34" charset="0"/>
              <a:buChar char="•"/>
            </a:pPr>
            <a:r>
              <a:rPr lang="en-US" sz="2800" dirty="0" smtClean="0">
                <a:solidFill>
                  <a:schemeClr val="accent3">
                    <a:lumMod val="50000"/>
                  </a:schemeClr>
                </a:solidFill>
              </a:rPr>
              <a:t>An Observation Set</a:t>
            </a:r>
          </a:p>
          <a:p>
            <a:pPr marL="457126" indent="-457126">
              <a:buFont typeface="Arial" pitchFamily="34" charset="0"/>
              <a:buChar char="•"/>
            </a:pPr>
            <a:r>
              <a:rPr lang="en-US" sz="2800" dirty="0" smtClean="0">
                <a:solidFill>
                  <a:schemeClr val="accent3">
                    <a:lumMod val="50000"/>
                  </a:schemeClr>
                </a:solidFill>
              </a:rPr>
              <a:t>Certainty</a:t>
            </a:r>
          </a:p>
          <a:p>
            <a:pPr marL="457126" indent="-457126">
              <a:buFont typeface="Arial" pitchFamily="34" charset="0"/>
              <a:buChar char="•"/>
            </a:pPr>
            <a:r>
              <a:rPr lang="en-US" sz="2800" dirty="0" smtClean="0">
                <a:solidFill>
                  <a:schemeClr val="accent3">
                    <a:lumMod val="50000"/>
                  </a:schemeClr>
                </a:solidFill>
              </a:rPr>
              <a:t>Observation Type</a:t>
            </a:r>
          </a:p>
          <a:p>
            <a:pPr marL="457126" indent="-457126">
              <a:buFont typeface="Arial" pitchFamily="34" charset="0"/>
              <a:buChar char="•"/>
            </a:pPr>
            <a:r>
              <a:rPr lang="en-US" sz="2800" dirty="0" smtClean="0">
                <a:solidFill>
                  <a:schemeClr val="accent3">
                    <a:lumMod val="50000"/>
                  </a:schemeClr>
                </a:solidFill>
              </a:rPr>
              <a:t>Observer</a:t>
            </a:r>
          </a:p>
          <a:p>
            <a:pPr marL="457126" indent="-457126">
              <a:buFont typeface="Arial" pitchFamily="34" charset="0"/>
              <a:buChar char="•"/>
            </a:pPr>
            <a:r>
              <a:rPr lang="en-US" sz="2800" dirty="0" smtClean="0">
                <a:solidFill>
                  <a:schemeClr val="accent3">
                    <a:lumMod val="50000"/>
                  </a:schemeClr>
                </a:solidFill>
              </a:rPr>
              <a:t>Survey Method</a:t>
            </a:r>
          </a:p>
          <a:p>
            <a:pPr marL="457126" indent="-457126">
              <a:buFont typeface="Arial" pitchFamily="34" charset="0"/>
              <a:buChar char="•"/>
            </a:pPr>
            <a:r>
              <a:rPr lang="en-US" sz="2800" dirty="0" smtClean="0">
                <a:solidFill>
                  <a:schemeClr val="accent3">
                    <a:lumMod val="50000"/>
                  </a:schemeClr>
                </a:solidFill>
              </a:rPr>
              <a:t>Date</a:t>
            </a:r>
          </a:p>
          <a:p>
            <a:pPr marL="457126" indent="-457126">
              <a:buFont typeface="Arial" pitchFamily="34" charset="0"/>
              <a:buChar char="•"/>
            </a:pPr>
            <a:r>
              <a:rPr lang="en-US" sz="2800" dirty="0" smtClean="0">
                <a:solidFill>
                  <a:schemeClr val="accent3">
                    <a:lumMod val="50000"/>
                  </a:schemeClr>
                </a:solidFill>
              </a:rPr>
              <a:t>Flexible “Other Data”</a:t>
            </a:r>
          </a:p>
          <a:p>
            <a:pPr marL="457126" indent="-457126">
              <a:buFont typeface="Arial" pitchFamily="34" charset="0"/>
              <a:buChar char="•"/>
            </a:pPr>
            <a:r>
              <a:rPr lang="en-US" sz="2800" dirty="0" smtClean="0">
                <a:solidFill>
                  <a:schemeClr val="accent3">
                    <a:lumMod val="50000"/>
                  </a:schemeClr>
                </a:solidFill>
              </a:rPr>
              <a:t>Processing Code</a:t>
            </a:r>
          </a:p>
          <a:p>
            <a:pPr marL="457126" indent="-457126">
              <a:buFont typeface="Arial" pitchFamily="34" charset="0"/>
              <a:buChar char="•"/>
            </a:pPr>
            <a:r>
              <a:rPr lang="en-US" sz="2800" dirty="0" smtClean="0">
                <a:solidFill>
                  <a:schemeClr val="accent3">
                    <a:lumMod val="50000"/>
                  </a:schemeClr>
                </a:solidFill>
              </a:rPr>
              <a:t>A species!</a:t>
            </a:r>
            <a:endParaRPr lang="en-US" sz="2800" dirty="0">
              <a:solidFill>
                <a:schemeClr val="accent3">
                  <a:lumMod val="50000"/>
                </a:schemeClr>
              </a:solidFill>
            </a:endParaRPr>
          </a:p>
        </p:txBody>
      </p:sp>
      <p:sp>
        <p:nvSpPr>
          <p:cNvPr id="6" name="TextBox 5"/>
          <p:cNvSpPr txBox="1"/>
          <p:nvPr/>
        </p:nvSpPr>
        <p:spPr>
          <a:xfrm>
            <a:off x="2376443" y="6438900"/>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Products</a:t>
            </a:r>
            <a:endParaRPr lang="en-US" dirty="0"/>
          </a:p>
        </p:txBody>
      </p:sp>
      <p:sp>
        <p:nvSpPr>
          <p:cNvPr id="3" name="Content Placeholder 2"/>
          <p:cNvSpPr>
            <a:spLocks noGrp="1"/>
          </p:cNvSpPr>
          <p:nvPr>
            <p:ph idx="1"/>
          </p:nvPr>
        </p:nvSpPr>
        <p:spPr>
          <a:xfrm>
            <a:off x="457200" y="1219201"/>
            <a:ext cx="8229600" cy="1752600"/>
          </a:xfrm>
        </p:spPr>
        <p:txBody>
          <a:bodyPr>
            <a:normAutofit/>
          </a:bodyPr>
          <a:lstStyle/>
          <a:p>
            <a:r>
              <a:rPr lang="en-US" dirty="0" smtClean="0"/>
              <a:t>Saved distribution layers for each species (or other variable)</a:t>
            </a:r>
          </a:p>
          <a:p>
            <a:pPr lvl="1"/>
            <a:r>
              <a:rPr lang="en-US" dirty="0" smtClean="0"/>
              <a:t>Quick use to load into another map</a:t>
            </a:r>
          </a:p>
        </p:txBody>
      </p:sp>
      <p:sp>
        <p:nvSpPr>
          <p:cNvPr id="25" name="TextBox 24"/>
          <p:cNvSpPr txBox="1"/>
          <p:nvPr/>
        </p:nvSpPr>
        <p:spPr>
          <a:xfrm>
            <a:off x="457200" y="2819400"/>
            <a:ext cx="4343400" cy="3046974"/>
          </a:xfrm>
          <a:prstGeom prst="rect">
            <a:avLst/>
          </a:prstGeom>
          <a:noFill/>
        </p:spPr>
        <p:txBody>
          <a:bodyPr wrap="square" lIns="91425" tIns="45713" rIns="91425" bIns="45713" rtlCol="0">
            <a:spAutoFit/>
          </a:bodyPr>
          <a:lstStyle/>
          <a:p>
            <a:pPr marL="342844" indent="-342844">
              <a:buFont typeface="Arial" pitchFamily="34" charset="0"/>
              <a:buChar char="•"/>
            </a:pPr>
            <a:r>
              <a:rPr lang="en-US" sz="3200" dirty="0" smtClean="0"/>
              <a:t>Editable map documents for each map</a:t>
            </a:r>
          </a:p>
          <a:p>
            <a:pPr marL="342844" indent="-342844">
              <a:buFont typeface="Arial" pitchFamily="34" charset="0"/>
              <a:buChar char="•"/>
            </a:pPr>
            <a:r>
              <a:rPr lang="en-US" sz="3200" dirty="0" smtClean="0"/>
              <a:t>PDF and PNG format maps for each fish and forest</a:t>
            </a:r>
          </a:p>
        </p:txBody>
      </p:sp>
      <p:grpSp>
        <p:nvGrpSpPr>
          <p:cNvPr id="33" name="Group 32"/>
          <p:cNvGrpSpPr/>
          <p:nvPr/>
        </p:nvGrpSpPr>
        <p:grpSpPr>
          <a:xfrm>
            <a:off x="4338310" y="2817412"/>
            <a:ext cx="4805690" cy="3547558"/>
            <a:chOff x="4338310" y="2817412"/>
            <a:chExt cx="4805690" cy="3547558"/>
          </a:xfrm>
        </p:grpSpPr>
        <p:sp>
          <p:nvSpPr>
            <p:cNvPr id="4" name="Rectangle 3"/>
            <p:cNvSpPr/>
            <p:nvPr/>
          </p:nvSpPr>
          <p:spPr>
            <a:xfrm>
              <a:off x="5534426" y="2932250"/>
              <a:ext cx="1828800" cy="17526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5" name="Rectangle 4"/>
            <p:cNvSpPr/>
            <p:nvPr/>
          </p:nvSpPr>
          <p:spPr>
            <a:xfrm>
              <a:off x="8201426" y="5446850"/>
              <a:ext cx="3810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6" name="Rectangle 5"/>
            <p:cNvSpPr/>
            <p:nvPr/>
          </p:nvSpPr>
          <p:spPr>
            <a:xfrm>
              <a:off x="8201426" y="3618050"/>
              <a:ext cx="381000" cy="381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7" name="Rectangle 6"/>
            <p:cNvSpPr/>
            <p:nvPr/>
          </p:nvSpPr>
          <p:spPr>
            <a:xfrm>
              <a:off x="6258326" y="544685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8" name="Rectangle 7"/>
            <p:cNvSpPr/>
            <p:nvPr/>
          </p:nvSpPr>
          <p:spPr>
            <a:xfrm>
              <a:off x="6087678" y="4117501"/>
              <a:ext cx="1103296" cy="38100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9" name="TextBox 8"/>
            <p:cNvSpPr txBox="1"/>
            <p:nvPr/>
          </p:nvSpPr>
          <p:spPr>
            <a:xfrm>
              <a:off x="7639852" y="5841750"/>
              <a:ext cx="1504148" cy="523220"/>
            </a:xfrm>
            <a:prstGeom prst="rect">
              <a:avLst/>
            </a:prstGeom>
            <a:noFill/>
          </p:spPr>
          <p:txBody>
            <a:bodyPr wrap="square" rtlCol="0">
              <a:spAutoFit/>
            </a:bodyPr>
            <a:lstStyle/>
            <a:p>
              <a:pPr algn="ctr"/>
              <a:r>
                <a:rPr lang="en-US" sz="1400" dirty="0" smtClean="0"/>
                <a:t>Cached Distributions</a:t>
              </a:r>
              <a:endParaRPr lang="en-US" sz="1400" dirty="0"/>
            </a:p>
          </p:txBody>
        </p:sp>
        <p:sp>
          <p:nvSpPr>
            <p:cNvPr id="10" name="TextBox 9"/>
            <p:cNvSpPr txBox="1"/>
            <p:nvPr/>
          </p:nvSpPr>
          <p:spPr>
            <a:xfrm>
              <a:off x="7668026" y="2817412"/>
              <a:ext cx="1447800" cy="738664"/>
            </a:xfrm>
            <a:prstGeom prst="rect">
              <a:avLst/>
            </a:prstGeom>
            <a:noFill/>
          </p:spPr>
          <p:txBody>
            <a:bodyPr wrap="square" rtlCol="0">
              <a:spAutoFit/>
            </a:bodyPr>
            <a:lstStyle/>
            <a:p>
              <a:pPr algn="ctr"/>
              <a:r>
                <a:rPr lang="en-US" sz="1400" dirty="0" smtClean="0"/>
                <a:t>Editable Map Documents (</a:t>
              </a:r>
              <a:r>
                <a:rPr lang="en-US" sz="1400" dirty="0" err="1" smtClean="0"/>
                <a:t>mxds</a:t>
              </a:r>
              <a:r>
                <a:rPr lang="en-US" sz="1400" dirty="0" smtClean="0"/>
                <a:t>)</a:t>
              </a:r>
              <a:endParaRPr lang="en-US" sz="1400" dirty="0"/>
            </a:p>
          </p:txBody>
        </p:sp>
        <p:sp>
          <p:nvSpPr>
            <p:cNvPr id="11" name="TextBox 10"/>
            <p:cNvSpPr txBox="1"/>
            <p:nvPr/>
          </p:nvSpPr>
          <p:spPr>
            <a:xfrm>
              <a:off x="6087678" y="4130852"/>
              <a:ext cx="1103297" cy="369332"/>
            </a:xfrm>
            <a:prstGeom prst="rect">
              <a:avLst/>
            </a:prstGeom>
            <a:noFill/>
          </p:spPr>
          <p:txBody>
            <a:bodyPr wrap="square" rtlCol="0">
              <a:spAutoFit/>
            </a:bodyPr>
            <a:lstStyle/>
            <a:p>
              <a:pPr algn="ctr"/>
              <a:r>
                <a:rPr lang="en-US" dirty="0" smtClean="0"/>
                <a:t>Plugins</a:t>
              </a:r>
              <a:endParaRPr lang="en-US" dirty="0"/>
            </a:p>
          </p:txBody>
        </p:sp>
        <p:sp>
          <p:nvSpPr>
            <p:cNvPr id="12" name="TextBox 11"/>
            <p:cNvSpPr txBox="1"/>
            <p:nvPr/>
          </p:nvSpPr>
          <p:spPr>
            <a:xfrm>
              <a:off x="5686827" y="5980250"/>
              <a:ext cx="1532222" cy="369332"/>
            </a:xfrm>
            <a:prstGeom prst="rect">
              <a:avLst/>
            </a:prstGeom>
            <a:noFill/>
          </p:spPr>
          <p:txBody>
            <a:bodyPr wrap="square" rtlCol="0">
              <a:spAutoFit/>
            </a:bodyPr>
            <a:lstStyle/>
            <a:p>
              <a:pPr algn="ctr"/>
              <a:r>
                <a:rPr lang="en-US" dirty="0" smtClean="0"/>
                <a:t>Maps</a:t>
              </a:r>
              <a:endParaRPr lang="en-US" dirty="0"/>
            </a:p>
          </p:txBody>
        </p:sp>
        <p:cxnSp>
          <p:nvCxnSpPr>
            <p:cNvPr id="13" name="Straight Arrow Connector 12"/>
            <p:cNvCxnSpPr>
              <a:stCxn id="4" idx="2"/>
              <a:endCxn id="7" idx="0"/>
            </p:cNvCxnSpPr>
            <p:nvPr/>
          </p:nvCxnSpPr>
          <p:spPr>
            <a:xfrm>
              <a:off x="6448826" y="4684850"/>
              <a:ext cx="0"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14" name="Straight Arrow Connector 13"/>
            <p:cNvCxnSpPr>
              <a:stCxn id="4" idx="3"/>
              <a:endCxn id="6" idx="1"/>
            </p:cNvCxnSpPr>
            <p:nvPr/>
          </p:nvCxnSpPr>
          <p:spPr>
            <a:xfrm>
              <a:off x="7363226" y="3808550"/>
              <a:ext cx="838200" cy="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15" name="Straight Arrow Connector 14"/>
            <p:cNvCxnSpPr/>
            <p:nvPr/>
          </p:nvCxnSpPr>
          <p:spPr>
            <a:xfrm>
              <a:off x="7363226" y="4684850"/>
              <a:ext cx="838200" cy="773668"/>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16" name="Rectangle 15"/>
            <p:cNvSpPr/>
            <p:nvPr/>
          </p:nvSpPr>
          <p:spPr>
            <a:xfrm>
              <a:off x="6838048" y="544685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7" name="Rectangle 16"/>
            <p:cNvSpPr/>
            <p:nvPr/>
          </p:nvSpPr>
          <p:spPr>
            <a:xfrm>
              <a:off x="5686826" y="544685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cxnSp>
          <p:nvCxnSpPr>
            <p:cNvPr id="18" name="Straight Arrow Connector 17"/>
            <p:cNvCxnSpPr>
              <a:stCxn id="4" idx="2"/>
              <a:endCxn id="17" idx="0"/>
            </p:cNvCxnSpPr>
            <p:nvPr/>
          </p:nvCxnSpPr>
          <p:spPr>
            <a:xfrm flipH="1">
              <a:off x="5877326" y="4684850"/>
              <a:ext cx="571500"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19" name="Straight Arrow Connector 18"/>
            <p:cNvCxnSpPr>
              <a:stCxn id="4" idx="2"/>
              <a:endCxn id="16" idx="0"/>
            </p:cNvCxnSpPr>
            <p:nvPr/>
          </p:nvCxnSpPr>
          <p:spPr>
            <a:xfrm>
              <a:off x="6448826" y="4684850"/>
              <a:ext cx="579722"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20" name="Rectangle 19"/>
            <p:cNvSpPr/>
            <p:nvPr/>
          </p:nvSpPr>
          <p:spPr>
            <a:xfrm>
              <a:off x="8201426" y="4119184"/>
              <a:ext cx="381000" cy="381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21" name="Rectangle 20"/>
            <p:cNvSpPr/>
            <p:nvPr/>
          </p:nvSpPr>
          <p:spPr>
            <a:xfrm>
              <a:off x="8201426" y="4913450"/>
              <a:ext cx="3810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cxnSp>
          <p:nvCxnSpPr>
            <p:cNvPr id="22" name="Straight Arrow Connector 21"/>
            <p:cNvCxnSpPr>
              <a:stCxn id="4" idx="3"/>
              <a:endCxn id="20" idx="1"/>
            </p:cNvCxnSpPr>
            <p:nvPr/>
          </p:nvCxnSpPr>
          <p:spPr>
            <a:xfrm>
              <a:off x="7363226" y="3808550"/>
              <a:ext cx="838200" cy="501134"/>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23" name="Straight Arrow Connector 22"/>
            <p:cNvCxnSpPr>
              <a:endCxn id="21" idx="1"/>
            </p:cNvCxnSpPr>
            <p:nvPr/>
          </p:nvCxnSpPr>
          <p:spPr>
            <a:xfrm>
              <a:off x="7363226" y="4684850"/>
              <a:ext cx="838200" cy="4191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30" name="Rectangle 29"/>
            <p:cNvSpPr/>
            <p:nvPr/>
          </p:nvSpPr>
          <p:spPr>
            <a:xfrm>
              <a:off x="4338310" y="3336941"/>
              <a:ext cx="924579" cy="92457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31" name="TextBox 30"/>
            <p:cNvSpPr txBox="1"/>
            <p:nvPr/>
          </p:nvSpPr>
          <p:spPr>
            <a:xfrm>
              <a:off x="4338310" y="3017703"/>
              <a:ext cx="924579" cy="307777"/>
            </a:xfrm>
            <a:prstGeom prst="rect">
              <a:avLst/>
            </a:prstGeom>
            <a:noFill/>
          </p:spPr>
          <p:txBody>
            <a:bodyPr wrap="square" rtlCol="0">
              <a:spAutoFit/>
            </a:bodyPr>
            <a:lstStyle/>
            <a:p>
              <a:pPr algn="ctr"/>
              <a:r>
                <a:rPr lang="en-US" sz="1400" b="1" dirty="0" smtClean="0">
                  <a:solidFill>
                    <a:schemeClr val="tx1">
                      <a:lumMod val="75000"/>
                      <a:lumOff val="25000"/>
                    </a:schemeClr>
                  </a:solidFill>
                </a:rPr>
                <a:t>Database</a:t>
              </a:r>
              <a:endParaRPr lang="en-US" sz="1400" b="1" dirty="0">
                <a:solidFill>
                  <a:schemeClr val="tx1">
                    <a:lumMod val="75000"/>
                    <a:lumOff val="25000"/>
                  </a:schemeClr>
                </a:solidFill>
              </a:endParaRPr>
            </a:p>
          </p:txBody>
        </p:sp>
        <p:cxnSp>
          <p:nvCxnSpPr>
            <p:cNvPr id="32" name="Straight Arrow Connector 31"/>
            <p:cNvCxnSpPr>
              <a:stCxn id="30" idx="3"/>
            </p:cNvCxnSpPr>
            <p:nvPr/>
          </p:nvCxnSpPr>
          <p:spPr>
            <a:xfrm flipV="1">
              <a:off x="5262889" y="3793397"/>
              <a:ext cx="269756" cy="5834"/>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grpSp>
      <p:sp>
        <p:nvSpPr>
          <p:cNvPr id="34" name="TextBox 33"/>
          <p:cNvSpPr txBox="1"/>
          <p:nvPr/>
        </p:nvSpPr>
        <p:spPr>
          <a:xfrm>
            <a:off x="2376443" y="6438900"/>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a:t>
            </a:r>
            <a:endParaRPr lang="en-US" dirty="0"/>
          </a:p>
        </p:txBody>
      </p:sp>
      <p:sp>
        <p:nvSpPr>
          <p:cNvPr id="3" name="Content Placeholder 2"/>
          <p:cNvSpPr>
            <a:spLocks noGrp="1"/>
          </p:cNvSpPr>
          <p:nvPr>
            <p:ph idx="1"/>
          </p:nvPr>
        </p:nvSpPr>
        <p:spPr/>
        <p:txBody>
          <a:bodyPr>
            <a:normAutofit lnSpcReduction="10000"/>
          </a:bodyPr>
          <a:lstStyle/>
          <a:p>
            <a:pPr marL="0" indent="0" algn="ctr">
              <a:buNone/>
            </a:pPr>
            <a:r>
              <a:rPr lang="en-US" dirty="0" smtClean="0"/>
              <a:t>It’s about asking the right question and then selecting the right options</a:t>
            </a:r>
          </a:p>
          <a:p>
            <a:r>
              <a:rPr lang="en-US" b="1" dirty="0" smtClean="0">
                <a:solidFill>
                  <a:schemeClr val="accent2">
                    <a:lumMod val="75000"/>
                  </a:schemeClr>
                </a:solidFill>
              </a:rPr>
              <a:t>The basic question</a:t>
            </a:r>
            <a:r>
              <a:rPr lang="en-US" b="1" dirty="0" smtClean="0"/>
              <a:t>:</a:t>
            </a:r>
          </a:p>
          <a:p>
            <a:pPr marL="463475" lvl="1" indent="-6349">
              <a:buNone/>
            </a:pPr>
            <a:r>
              <a:rPr lang="en-US" dirty="0" smtClean="0"/>
              <a:t>select distinct </a:t>
            </a:r>
            <a:r>
              <a:rPr lang="en-US" dirty="0" err="1" smtClean="0"/>
              <a:t>Zone_ID</a:t>
            </a:r>
            <a:r>
              <a:rPr lang="en-US" dirty="0" smtClean="0"/>
              <a:t> from Observations where </a:t>
            </a:r>
            <a:r>
              <a:rPr lang="en-US" dirty="0" err="1" smtClean="0"/>
              <a:t>Species_ID</a:t>
            </a:r>
            <a:r>
              <a:rPr lang="en-US" dirty="0" smtClean="0"/>
              <a:t> = ?</a:t>
            </a:r>
          </a:p>
          <a:p>
            <a:pPr lvl="2">
              <a:buNone/>
            </a:pPr>
            <a:r>
              <a:rPr lang="en-US" dirty="0" smtClean="0"/>
              <a:t>Where </a:t>
            </a:r>
            <a:r>
              <a:rPr lang="en-US" dirty="0" err="1" smtClean="0"/>
              <a:t>Presence_Type</a:t>
            </a:r>
            <a:r>
              <a:rPr lang="en-US" dirty="0" smtClean="0"/>
              <a:t> = [1,2,3,4,5], etc</a:t>
            </a:r>
          </a:p>
          <a:p>
            <a:r>
              <a:rPr lang="en-US" b="1" dirty="0" smtClean="0">
                <a:solidFill>
                  <a:schemeClr val="accent3">
                    <a:lumMod val="50000"/>
                  </a:schemeClr>
                </a:solidFill>
              </a:rPr>
              <a:t>POWER</a:t>
            </a:r>
            <a:r>
              <a:rPr lang="en-US" dirty="0" smtClean="0"/>
              <a:t>: </a:t>
            </a:r>
          </a:p>
          <a:p>
            <a:pPr lvl="1"/>
            <a:r>
              <a:rPr lang="en-US" dirty="0" smtClean="0"/>
              <a:t>Templates</a:t>
            </a:r>
          </a:p>
          <a:p>
            <a:pPr lvl="1"/>
            <a:r>
              <a:rPr lang="en-US" dirty="0" err="1" smtClean="0"/>
              <a:t>Iterators</a:t>
            </a:r>
            <a:r>
              <a:rPr lang="en-US" dirty="0" smtClean="0"/>
              <a:t> and groups</a:t>
            </a:r>
            <a:endParaRPr lang="en-US" dirty="0" smtClean="0"/>
          </a:p>
          <a:p>
            <a:pPr lvl="1"/>
            <a:r>
              <a:rPr lang="en-US" dirty="0" smtClean="0"/>
              <a:t>Callbacks (</a:t>
            </a:r>
            <a:r>
              <a:rPr lang="en-US" dirty="0" err="1" smtClean="0"/>
              <a:t>followup</a:t>
            </a:r>
            <a:r>
              <a:rPr lang="en-US" dirty="0" smtClean="0"/>
              <a:t>)</a:t>
            </a:r>
          </a:p>
        </p:txBody>
      </p:sp>
      <p:sp>
        <p:nvSpPr>
          <p:cNvPr id="5" name="TextBox 4"/>
          <p:cNvSpPr txBox="1"/>
          <p:nvPr/>
        </p:nvSpPr>
        <p:spPr>
          <a:xfrm>
            <a:off x="2376443" y="6438900"/>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Reporting</a:t>
            </a:r>
            <a:endParaRPr lang="en-US" dirty="0"/>
          </a:p>
        </p:txBody>
      </p:sp>
      <p:sp>
        <p:nvSpPr>
          <p:cNvPr id="3" name="Content Placeholder 2"/>
          <p:cNvSpPr>
            <a:spLocks noGrp="1"/>
          </p:cNvSpPr>
          <p:nvPr>
            <p:ph idx="1"/>
          </p:nvPr>
        </p:nvSpPr>
        <p:spPr>
          <a:xfrm>
            <a:off x="4416377" y="1089566"/>
            <a:ext cx="4267201" cy="3025235"/>
          </a:xfrm>
        </p:spPr>
        <p:txBody>
          <a:bodyPr>
            <a:normAutofit/>
          </a:bodyPr>
          <a:lstStyle/>
          <a:p>
            <a:r>
              <a:rPr lang="en-US" dirty="0" smtClean="0"/>
              <a:t>Qualitative information about each species provided in conjunction with results and maps from PISCES.</a:t>
            </a:r>
          </a:p>
        </p:txBody>
      </p:sp>
      <p:pic>
        <p:nvPicPr>
          <p:cNvPr id="9" name="Picture 5" descr="C:\Users\nrsantos\Documents\Screenshots\report_sample.pn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99620" y="1089566"/>
            <a:ext cx="3913390" cy="508263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7773938" y="3455843"/>
            <a:ext cx="924579" cy="2631209"/>
            <a:chOff x="7773937" y="3455843"/>
            <a:chExt cx="924579" cy="2631209"/>
          </a:xfrm>
        </p:grpSpPr>
        <p:sp>
          <p:nvSpPr>
            <p:cNvPr id="4" name="Rectangle 3"/>
            <p:cNvSpPr/>
            <p:nvPr/>
          </p:nvSpPr>
          <p:spPr>
            <a:xfrm>
              <a:off x="7773937" y="3775364"/>
              <a:ext cx="924579" cy="92457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5" name="Rectangle 4"/>
            <p:cNvSpPr/>
            <p:nvPr/>
          </p:nvSpPr>
          <p:spPr>
            <a:xfrm>
              <a:off x="8007627" y="5260520"/>
              <a:ext cx="457200" cy="4191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6" name="TextBox 5"/>
            <p:cNvSpPr txBox="1"/>
            <p:nvPr/>
          </p:nvSpPr>
          <p:spPr>
            <a:xfrm>
              <a:off x="7773937" y="5717720"/>
              <a:ext cx="924579" cy="369332"/>
            </a:xfrm>
            <a:prstGeom prst="rect">
              <a:avLst/>
            </a:prstGeom>
            <a:noFill/>
          </p:spPr>
          <p:txBody>
            <a:bodyPr wrap="square" rtlCol="0">
              <a:spAutoFit/>
            </a:bodyPr>
            <a:lstStyle/>
            <a:p>
              <a:pPr algn="ctr"/>
              <a:r>
                <a:rPr lang="en-US" dirty="0" smtClean="0"/>
                <a:t>Reports</a:t>
              </a:r>
              <a:endParaRPr lang="en-US" dirty="0"/>
            </a:p>
          </p:txBody>
        </p:sp>
        <p:cxnSp>
          <p:nvCxnSpPr>
            <p:cNvPr id="7" name="Straight Arrow Connector 6"/>
            <p:cNvCxnSpPr>
              <a:stCxn id="4" idx="2"/>
              <a:endCxn id="5" idx="0"/>
            </p:cNvCxnSpPr>
            <p:nvPr/>
          </p:nvCxnSpPr>
          <p:spPr>
            <a:xfrm>
              <a:off x="8236227" y="4699943"/>
              <a:ext cx="0" cy="560577"/>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sp>
          <p:nvSpPr>
            <p:cNvPr id="10" name="TextBox 9"/>
            <p:cNvSpPr txBox="1"/>
            <p:nvPr/>
          </p:nvSpPr>
          <p:spPr>
            <a:xfrm>
              <a:off x="7773937" y="3455843"/>
              <a:ext cx="924579" cy="307777"/>
            </a:xfrm>
            <a:prstGeom prst="rect">
              <a:avLst/>
            </a:prstGeom>
            <a:noFill/>
          </p:spPr>
          <p:txBody>
            <a:bodyPr wrap="square" rtlCol="0">
              <a:spAutoFit/>
            </a:bodyPr>
            <a:lstStyle/>
            <a:p>
              <a:pPr algn="ctr"/>
              <a:r>
                <a:rPr lang="en-US" sz="1400" b="1" dirty="0" smtClean="0">
                  <a:solidFill>
                    <a:schemeClr val="tx1">
                      <a:lumMod val="75000"/>
                      <a:lumOff val="25000"/>
                    </a:schemeClr>
                  </a:solidFill>
                </a:rPr>
                <a:t>Database</a:t>
              </a:r>
              <a:endParaRPr lang="en-US" sz="1400" b="1" dirty="0">
                <a:solidFill>
                  <a:schemeClr val="tx1">
                    <a:lumMod val="75000"/>
                    <a:lumOff val="25000"/>
                  </a:schemeClr>
                </a:solidFill>
              </a:endParaRPr>
            </a:p>
          </p:txBody>
        </p:sp>
      </p:grpSp>
      <p:sp>
        <p:nvSpPr>
          <p:cNvPr id="12" name="TextBox 11"/>
          <p:cNvSpPr txBox="1"/>
          <p:nvPr/>
        </p:nvSpPr>
        <p:spPr>
          <a:xfrm>
            <a:off x="4378817" y="4018712"/>
            <a:ext cx="3644718" cy="2062089"/>
          </a:xfrm>
          <a:prstGeom prst="rect">
            <a:avLst/>
          </a:prstGeom>
          <a:noFill/>
        </p:spPr>
        <p:txBody>
          <a:bodyPr wrap="square" lIns="91425" tIns="45713" rIns="91425" bIns="45713" rtlCol="0">
            <a:spAutoFit/>
          </a:bodyPr>
          <a:lstStyle/>
          <a:p>
            <a:pPr marL="285704" indent="-285704">
              <a:buFont typeface="Arial" pitchFamily="34" charset="0"/>
              <a:buChar char="•"/>
            </a:pPr>
            <a:r>
              <a:rPr lang="en-US" sz="3200" dirty="0" smtClean="0"/>
              <a:t>Uses Access’ native reporting capabilities</a:t>
            </a:r>
          </a:p>
          <a:p>
            <a:pPr marL="285704" indent="-285704">
              <a:buFont typeface="Arial" pitchFamily="34" charset="0"/>
              <a:buChar char="•"/>
            </a:pPr>
            <a:r>
              <a:rPr lang="en-US" sz="3200" dirty="0" smtClean="0"/>
              <a:t>Work </a:t>
            </a:r>
            <a:r>
              <a:rPr lang="en-US" sz="3200" dirty="0"/>
              <a:t>in </a:t>
            </a:r>
            <a:r>
              <a:rPr lang="en-US" sz="3200" dirty="0" smtClean="0"/>
              <a:t>progress</a:t>
            </a:r>
            <a:endParaRPr lang="en-US" sz="3200" dirty="0"/>
          </a:p>
        </p:txBody>
      </p:sp>
      <p:sp>
        <p:nvSpPr>
          <p:cNvPr id="15" name="TextBox 14"/>
          <p:cNvSpPr txBox="1"/>
          <p:nvPr/>
        </p:nvSpPr>
        <p:spPr>
          <a:xfrm>
            <a:off x="2376443" y="6438900"/>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Methods</a:t>
            </a:r>
            <a:endParaRPr lang="en-US" dirty="0">
              <a:solidFill>
                <a:schemeClr val="bg1">
                  <a:lumMod val="65000"/>
                </a:schemeClr>
              </a:solidFill>
            </a:endParaRPr>
          </a:p>
        </p:txBody>
      </p:sp>
    </p:spTree>
    <p:extLst>
      <p:ext uri="{BB962C8B-B14F-4D97-AF65-F5344CB8AC3E}">
        <p14:creationId xmlns:p14="http://schemas.microsoft.com/office/powerpoint/2010/main" xmlns="" val="9691431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of PISCES</a:t>
            </a:r>
            <a:endParaRPr lang="en-US" dirty="0"/>
          </a:p>
        </p:txBody>
      </p:sp>
      <p:sp>
        <p:nvSpPr>
          <p:cNvPr id="3" name="Content Placeholder 2"/>
          <p:cNvSpPr>
            <a:spLocks noGrp="1"/>
          </p:cNvSpPr>
          <p:nvPr>
            <p:ph idx="1"/>
          </p:nvPr>
        </p:nvSpPr>
        <p:spPr/>
        <p:txBody>
          <a:bodyPr/>
          <a:lstStyle/>
          <a:p>
            <a:pPr algn="ctr">
              <a:buNone/>
            </a:pPr>
            <a:r>
              <a:rPr lang="en-US" i="1" dirty="0" smtClean="0">
                <a:solidFill>
                  <a:srgbClr val="002060"/>
                </a:solidFill>
              </a:rPr>
              <a:t>PISCES is software that standardizes, maps, and helps us analyze the distribution of fish species in California based on watershed units.</a:t>
            </a:r>
          </a:p>
        </p:txBody>
      </p:sp>
      <p:sp>
        <p:nvSpPr>
          <p:cNvPr id="4" name="TextBox 3"/>
          <p:cNvSpPr txBox="1"/>
          <p:nvPr/>
        </p:nvSpPr>
        <p:spPr>
          <a:xfrm>
            <a:off x="516194" y="2625215"/>
            <a:ext cx="4085304" cy="3416306"/>
          </a:xfrm>
          <a:prstGeom prst="rect">
            <a:avLst/>
          </a:prstGeom>
          <a:noFill/>
        </p:spPr>
        <p:txBody>
          <a:bodyPr wrap="square" lIns="91425" tIns="45713" rIns="91425" bIns="45713" rtlCol="0">
            <a:spAutoFit/>
          </a:bodyPr>
          <a:lstStyle/>
          <a:p>
            <a:r>
              <a:rPr lang="en-US" sz="2400" dirty="0" smtClean="0"/>
              <a:t>PISCES records:</a:t>
            </a:r>
          </a:p>
          <a:p>
            <a:pPr marL="342844" indent="-342844">
              <a:buFont typeface="+mj-lt"/>
              <a:buAutoNum type="arabicPeriod"/>
            </a:pPr>
            <a:r>
              <a:rPr lang="en-US" sz="2400" dirty="0" smtClean="0"/>
              <a:t>a species,</a:t>
            </a:r>
          </a:p>
          <a:p>
            <a:pPr marL="342844" indent="-342844">
              <a:buFont typeface="+mj-lt"/>
              <a:buAutoNum type="arabicPeriod"/>
            </a:pPr>
            <a:r>
              <a:rPr lang="en-US" sz="2400" dirty="0" smtClean="0"/>
              <a:t>in a watershed,</a:t>
            </a:r>
          </a:p>
          <a:p>
            <a:pPr marL="342844" indent="-342844">
              <a:buFont typeface="+mj-lt"/>
              <a:buAutoNum type="arabicPeriod"/>
            </a:pPr>
            <a:r>
              <a:rPr lang="en-US" sz="2400" dirty="0" smtClean="0"/>
              <a:t>at a time, </a:t>
            </a:r>
          </a:p>
          <a:p>
            <a:pPr marL="342844" indent="-342844">
              <a:buFont typeface="+mj-lt"/>
              <a:buAutoNum type="arabicPeriod"/>
            </a:pPr>
            <a:r>
              <a:rPr lang="en-US" sz="2400" dirty="0" smtClean="0"/>
              <a:t>with a qualifier,</a:t>
            </a:r>
          </a:p>
          <a:p>
            <a:pPr marL="342844" indent="-342844">
              <a:buFont typeface="+mj-lt"/>
              <a:buAutoNum type="arabicPeriod"/>
            </a:pPr>
            <a:r>
              <a:rPr lang="en-US" sz="2400" dirty="0" smtClean="0"/>
              <a:t>attributed to a source and source data</a:t>
            </a:r>
          </a:p>
          <a:p>
            <a:pPr marL="342844" indent="-342844">
              <a:buFont typeface="+mj-lt"/>
              <a:buAutoNum type="arabicPeriod"/>
            </a:pPr>
            <a:r>
              <a:rPr lang="en-US" sz="2400" dirty="0" smtClean="0"/>
              <a:t>and with appropriate metadata</a:t>
            </a:r>
            <a:endParaRPr lang="en-US" sz="2400" dirty="0"/>
          </a:p>
        </p:txBody>
      </p:sp>
      <p:sp>
        <p:nvSpPr>
          <p:cNvPr id="5" name="TextBox 4"/>
          <p:cNvSpPr txBox="1"/>
          <p:nvPr/>
        </p:nvSpPr>
        <p:spPr>
          <a:xfrm>
            <a:off x="4719485" y="2846436"/>
            <a:ext cx="4100051" cy="3139307"/>
          </a:xfrm>
          <a:prstGeom prst="rect">
            <a:avLst/>
          </a:prstGeom>
          <a:noFill/>
        </p:spPr>
        <p:txBody>
          <a:bodyPr wrap="square" lIns="91425" tIns="45713" rIns="91425" bIns="45713" rtlCol="0">
            <a:spAutoFit/>
          </a:bodyPr>
          <a:lstStyle/>
          <a:p>
            <a:r>
              <a:rPr lang="en-US" sz="2200" dirty="0" smtClean="0"/>
              <a:t>Along with related information PISCES automatically generates appropriate </a:t>
            </a:r>
            <a:r>
              <a:rPr lang="en-US" sz="2200" dirty="0" err="1" smtClean="0"/>
              <a:t>rangemaps</a:t>
            </a:r>
            <a:r>
              <a:rPr lang="en-US" sz="2200" dirty="0" smtClean="0"/>
              <a:t> that layer multiple data types for all </a:t>
            </a:r>
            <a:r>
              <a:rPr lang="en-US" sz="2200" dirty="0" err="1" smtClean="0"/>
              <a:t>taxa</a:t>
            </a:r>
            <a:r>
              <a:rPr lang="en-US" sz="2200" dirty="0" smtClean="0"/>
              <a:t> with minimal configuration. Through basic </a:t>
            </a:r>
            <a:r>
              <a:rPr lang="en-US" sz="2200" dirty="0" err="1" smtClean="0"/>
              <a:t>plugins</a:t>
            </a:r>
            <a:r>
              <a:rPr lang="en-US" sz="2200" dirty="0" smtClean="0"/>
              <a:t>, PISCES generates complex maps that relate biological, climatic, and spatial variables. </a:t>
            </a:r>
            <a:endParaRPr lang="en-US" sz="2200" dirty="0"/>
          </a:p>
        </p:txBody>
      </p:sp>
    </p:spTree>
    <p:extLst>
      <p:ext uri="{BB962C8B-B14F-4D97-AF65-F5344CB8AC3E}">
        <p14:creationId xmlns:p14="http://schemas.microsoft.com/office/powerpoint/2010/main" xmlns="" val="29819188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3" name="Content Placeholder 2"/>
          <p:cNvSpPr>
            <a:spLocks noGrp="1"/>
          </p:cNvSpPr>
          <p:nvPr>
            <p:ph idx="1"/>
          </p:nvPr>
        </p:nvSpPr>
        <p:spPr>
          <a:xfrm>
            <a:off x="457200" y="1143001"/>
            <a:ext cx="4668592" cy="4983163"/>
          </a:xfrm>
        </p:spPr>
        <p:txBody>
          <a:bodyPr>
            <a:normAutofit fontScale="92500" lnSpcReduction="10000"/>
          </a:bodyPr>
          <a:lstStyle/>
          <a:p>
            <a:r>
              <a:rPr lang="en-US" dirty="0" smtClean="0"/>
              <a:t>Currently: Range maps for 108 </a:t>
            </a:r>
            <a:r>
              <a:rPr lang="en-US" dirty="0" err="1" smtClean="0"/>
              <a:t>taxa</a:t>
            </a:r>
            <a:r>
              <a:rPr lang="en-US" dirty="0" smtClean="0"/>
              <a:t> in multiple formats and broken out by forest</a:t>
            </a:r>
          </a:p>
          <a:p>
            <a:r>
              <a:rPr lang="en-US" dirty="0" smtClean="0"/>
              <a:t>Multiple species richness maps</a:t>
            </a:r>
          </a:p>
          <a:p>
            <a:r>
              <a:rPr lang="en-US" dirty="0" smtClean="0"/>
              <a:t>Basic reports of species presence on a per-forest </a:t>
            </a:r>
            <a:r>
              <a:rPr lang="en-US" dirty="0" smtClean="0"/>
              <a:t>basis</a:t>
            </a:r>
          </a:p>
          <a:p>
            <a:pPr>
              <a:buNone/>
            </a:pPr>
            <a:r>
              <a:rPr lang="en-US" dirty="0" smtClean="0"/>
              <a:t/>
            </a:r>
            <a:br>
              <a:rPr lang="en-US" dirty="0" smtClean="0"/>
            </a:br>
            <a:endParaRPr lang="en-US" dirty="0"/>
          </a:p>
        </p:txBody>
      </p:sp>
      <p:sp>
        <p:nvSpPr>
          <p:cNvPr id="4" name="TextBox 3"/>
          <p:cNvSpPr txBox="1"/>
          <p:nvPr/>
        </p:nvSpPr>
        <p:spPr>
          <a:xfrm>
            <a:off x="3903706" y="6438972"/>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Results and Analysis</a:t>
            </a:r>
            <a:endParaRPr lang="en-US" dirty="0">
              <a:solidFill>
                <a:schemeClr val="bg1">
                  <a:lumMod val="65000"/>
                </a:schemeClr>
              </a:solidFill>
            </a:endParaRPr>
          </a:p>
        </p:txBody>
      </p:sp>
      <p:pic>
        <p:nvPicPr>
          <p:cNvPr id="6" name="Picture 2"/>
          <p:cNvPicPr>
            <a:picLocks noChangeAspect="1" noChangeArrowheads="1"/>
          </p:cNvPicPr>
          <p:nvPr/>
        </p:nvPicPr>
        <p:blipFill>
          <a:blip r:embed="rId2" cstate="print"/>
          <a:srcRect/>
          <a:stretch>
            <a:fillRect/>
          </a:stretch>
        </p:blipFill>
        <p:spPr bwMode="auto">
          <a:xfrm>
            <a:off x="5552501" y="1253623"/>
            <a:ext cx="3305060" cy="4260319"/>
          </a:xfrm>
          <a:prstGeom prst="rect">
            <a:avLst/>
          </a:prstGeom>
          <a:noFill/>
          <a:ln w="9525">
            <a:noFill/>
            <a:miter lim="800000"/>
            <a:headEnd/>
            <a:tailEnd/>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3074" name="Picture 2"/>
          <p:cNvPicPr>
            <a:picLocks noChangeAspect="1" noChangeArrowheads="1"/>
          </p:cNvPicPr>
          <p:nvPr/>
        </p:nvPicPr>
        <p:blipFill>
          <a:blip r:embed="rId2" cstate="print"/>
          <a:srcRect/>
          <a:stretch>
            <a:fillRect/>
          </a:stretch>
        </p:blipFill>
        <p:spPr bwMode="auto">
          <a:xfrm>
            <a:off x="1734293" y="0"/>
            <a:ext cx="5311588"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1202" name="Picture 2"/>
          <p:cNvPicPr>
            <a:picLocks noChangeAspect="1" noChangeArrowheads="1"/>
          </p:cNvPicPr>
          <p:nvPr/>
        </p:nvPicPr>
        <p:blipFill>
          <a:blip r:embed="rId2" cstate="print"/>
          <a:srcRect/>
          <a:stretch>
            <a:fillRect/>
          </a:stretch>
        </p:blipFill>
        <p:spPr bwMode="auto">
          <a:xfrm>
            <a:off x="2033760" y="-2408"/>
            <a:ext cx="5232768" cy="6781578"/>
          </a:xfrm>
          <a:prstGeom prst="rect">
            <a:avLst/>
          </a:prstGeom>
          <a:noFill/>
          <a:ln w="9525">
            <a:noFill/>
            <a:miter lim="800000"/>
            <a:headEnd/>
            <a:tailEnd/>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9155" name="Picture 3"/>
          <p:cNvPicPr>
            <a:picLocks noChangeAspect="1" noChangeArrowheads="1"/>
          </p:cNvPicPr>
          <p:nvPr/>
        </p:nvPicPr>
        <p:blipFill>
          <a:blip r:embed="rId2" cstate="print"/>
          <a:srcRect/>
          <a:stretch>
            <a:fillRect/>
          </a:stretch>
        </p:blipFill>
        <p:spPr bwMode="auto">
          <a:xfrm>
            <a:off x="1868378" y="0"/>
            <a:ext cx="5340246" cy="6858000"/>
          </a:xfrm>
          <a:prstGeom prst="rect">
            <a:avLst/>
          </a:prstGeom>
          <a:noFill/>
          <a:ln w="9525">
            <a:noFill/>
            <a:miter lim="800000"/>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098" name="Picture 2"/>
          <p:cNvPicPr>
            <a:picLocks noChangeAspect="1" noChangeArrowheads="1"/>
          </p:cNvPicPr>
          <p:nvPr/>
        </p:nvPicPr>
        <p:blipFill>
          <a:blip r:embed="rId2" cstate="print"/>
          <a:srcRect/>
          <a:stretch>
            <a:fillRect/>
          </a:stretch>
        </p:blipFill>
        <p:spPr bwMode="auto">
          <a:xfrm>
            <a:off x="1866901" y="1"/>
            <a:ext cx="5307623" cy="68931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Analysis	</a:t>
            </a:r>
            <a:endParaRPr lang="en-US" dirty="0"/>
          </a:p>
        </p:txBody>
      </p:sp>
      <p:sp>
        <p:nvSpPr>
          <p:cNvPr id="3" name="Content Placeholder 2"/>
          <p:cNvSpPr>
            <a:spLocks noGrp="1"/>
          </p:cNvSpPr>
          <p:nvPr>
            <p:ph idx="1"/>
          </p:nvPr>
        </p:nvSpPr>
        <p:spPr>
          <a:xfrm>
            <a:off x="457201" y="1143001"/>
            <a:ext cx="4153437" cy="4983163"/>
          </a:xfrm>
        </p:spPr>
        <p:txBody>
          <a:bodyPr>
            <a:normAutofit lnSpcReduction="10000"/>
          </a:bodyPr>
          <a:lstStyle/>
          <a:p>
            <a:r>
              <a:rPr lang="en-US" dirty="0" smtClean="0"/>
              <a:t>Richness maps are the first step</a:t>
            </a:r>
          </a:p>
          <a:p>
            <a:r>
              <a:rPr lang="en-US" dirty="0" smtClean="0"/>
              <a:t>Tons of potential here for HUC level analysis</a:t>
            </a:r>
          </a:p>
          <a:p>
            <a:pPr lvl="1"/>
            <a:r>
              <a:rPr lang="en-US" dirty="0" smtClean="0"/>
              <a:t>Predictions</a:t>
            </a:r>
          </a:p>
          <a:p>
            <a:pPr lvl="1"/>
            <a:r>
              <a:rPr lang="en-US" dirty="0" smtClean="0"/>
              <a:t>Correlations</a:t>
            </a:r>
          </a:p>
          <a:p>
            <a:pPr lvl="1"/>
            <a:r>
              <a:rPr lang="en-US" dirty="0" smtClean="0"/>
              <a:t>Impact Assessment</a:t>
            </a:r>
          </a:p>
          <a:p>
            <a:pPr lvl="1"/>
            <a:r>
              <a:rPr lang="en-US" dirty="0" smtClean="0"/>
              <a:t>Uniqueness/Spatial Assessments</a:t>
            </a:r>
          </a:p>
          <a:p>
            <a:pPr lvl="1"/>
            <a:r>
              <a:rPr lang="en-US" dirty="0" smtClean="0"/>
              <a:t>Prioritization</a:t>
            </a:r>
          </a:p>
        </p:txBody>
      </p:sp>
      <p:sp>
        <p:nvSpPr>
          <p:cNvPr id="5" name="TextBox 4"/>
          <p:cNvSpPr txBox="1"/>
          <p:nvPr/>
        </p:nvSpPr>
        <p:spPr>
          <a:xfrm>
            <a:off x="3903706" y="6438972"/>
            <a:ext cx="2776538" cy="369318"/>
          </a:xfrm>
          <a:prstGeom prst="rect">
            <a:avLst/>
          </a:prstGeom>
          <a:noFill/>
        </p:spPr>
        <p:txBody>
          <a:bodyPr wrap="square" lIns="91425" tIns="45713" rIns="91425" bIns="45713" rtlCol="0">
            <a:spAutoFit/>
          </a:bodyPr>
          <a:lstStyle/>
          <a:p>
            <a:pPr algn="ctr"/>
            <a:r>
              <a:rPr lang="en-US" dirty="0" smtClean="0">
                <a:solidFill>
                  <a:schemeClr val="accent1">
                    <a:lumMod val="50000"/>
                  </a:schemeClr>
                </a:solidFill>
              </a:rPr>
              <a:t>Results and Analysis</a:t>
            </a:r>
            <a:endParaRPr lang="en-US" dirty="0">
              <a:solidFill>
                <a:schemeClr val="bg1">
                  <a:lumMod val="65000"/>
                </a:schemeClr>
              </a:solidFill>
            </a:endParaRPr>
          </a:p>
        </p:txBody>
      </p:sp>
      <p:pic>
        <p:nvPicPr>
          <p:cNvPr id="6" name="Picture 2" descr="C:\Users\Nick\Documents\My Dropbox\Public\native_richness_12-11-2011.png"/>
          <p:cNvPicPr>
            <a:picLocks noChangeAspect="1" noChangeArrowheads="1"/>
          </p:cNvPicPr>
          <p:nvPr/>
        </p:nvPicPr>
        <p:blipFill>
          <a:blip r:embed="rId2" cstate="print"/>
          <a:srcRect/>
          <a:stretch>
            <a:fillRect/>
          </a:stretch>
        </p:blipFill>
        <p:spPr bwMode="auto">
          <a:xfrm>
            <a:off x="5225752" y="1244905"/>
            <a:ext cx="3290287" cy="4258019"/>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Design</a:t>
            </a:r>
            <a:endParaRPr lang="en-US" dirty="0"/>
          </a:p>
        </p:txBody>
      </p:sp>
      <p:sp>
        <p:nvSpPr>
          <p:cNvPr id="4" name="Rectangle 3"/>
          <p:cNvSpPr/>
          <p:nvPr/>
        </p:nvSpPr>
        <p:spPr>
          <a:xfrm>
            <a:off x="1752600" y="2739480"/>
            <a:ext cx="1828800" cy="1752600"/>
          </a:xfrm>
          <a:prstGeom prst="rect">
            <a:avLst/>
          </a:prstGeom>
        </p:spPr>
        <p:style>
          <a:lnRef idx="1">
            <a:schemeClr val="accent1"/>
          </a:lnRef>
          <a:fillRef idx="2">
            <a:schemeClr val="accent1"/>
          </a:fillRef>
          <a:effectRef idx="1">
            <a:schemeClr val="accent1"/>
          </a:effectRef>
          <a:fontRef idx="minor">
            <a:schemeClr val="dk1"/>
          </a:fontRef>
        </p:style>
        <p:txBody>
          <a:bodyPr lIns="91425" tIns="45713" rIns="91425" bIns="45713" rtlCol="0" anchor="ctr"/>
          <a:lstStyle/>
          <a:p>
            <a:pPr algn="ctr"/>
            <a:endParaRPr lang="en-US"/>
          </a:p>
        </p:txBody>
      </p:sp>
      <p:sp>
        <p:nvSpPr>
          <p:cNvPr id="5" name="Rectangle 4"/>
          <p:cNvSpPr/>
          <p:nvPr/>
        </p:nvSpPr>
        <p:spPr>
          <a:xfrm>
            <a:off x="5029200" y="2739480"/>
            <a:ext cx="1828800" cy="1752600"/>
          </a:xfrm>
          <a:prstGeom prst="rect">
            <a:avLst/>
          </a:prstGeom>
        </p:spPr>
        <p:style>
          <a:lnRef idx="1">
            <a:schemeClr val="accent6"/>
          </a:lnRef>
          <a:fillRef idx="2">
            <a:schemeClr val="accent6"/>
          </a:fillRef>
          <a:effectRef idx="1">
            <a:schemeClr val="accent6"/>
          </a:effectRef>
          <a:fontRef idx="minor">
            <a:schemeClr val="dk1"/>
          </a:fontRef>
        </p:style>
        <p:txBody>
          <a:bodyPr lIns="91425" tIns="45713" rIns="91425" bIns="45713" rtlCol="0" anchor="ctr"/>
          <a:lstStyle/>
          <a:p>
            <a:pPr algn="ctr"/>
            <a:endParaRPr lang="en-US"/>
          </a:p>
        </p:txBody>
      </p:sp>
      <p:sp>
        <p:nvSpPr>
          <p:cNvPr id="6" name="Rectangle 5"/>
          <p:cNvSpPr/>
          <p:nvPr/>
        </p:nvSpPr>
        <p:spPr>
          <a:xfrm>
            <a:off x="7696200" y="5254080"/>
            <a:ext cx="381000" cy="381000"/>
          </a:xfrm>
          <a:prstGeom prst="rect">
            <a:avLst/>
          </a:prstGeom>
        </p:spPr>
        <p:style>
          <a:lnRef idx="1">
            <a:schemeClr val="accent3"/>
          </a:lnRef>
          <a:fillRef idx="2">
            <a:schemeClr val="accent3"/>
          </a:fillRef>
          <a:effectRef idx="1">
            <a:schemeClr val="accent3"/>
          </a:effectRef>
          <a:fontRef idx="minor">
            <a:schemeClr val="dk1"/>
          </a:fontRef>
        </p:style>
        <p:txBody>
          <a:bodyPr lIns="91425" tIns="45713" rIns="91425" bIns="45713" rtlCol="0" anchor="ctr"/>
          <a:lstStyle/>
          <a:p>
            <a:pPr algn="ctr"/>
            <a:endParaRPr lang="en-US"/>
          </a:p>
        </p:txBody>
      </p:sp>
      <p:sp>
        <p:nvSpPr>
          <p:cNvPr id="7" name="Rectangle 6"/>
          <p:cNvSpPr/>
          <p:nvPr/>
        </p:nvSpPr>
        <p:spPr>
          <a:xfrm>
            <a:off x="7696200" y="3425280"/>
            <a:ext cx="381000" cy="381000"/>
          </a:xfrm>
          <a:prstGeom prst="rect">
            <a:avLst/>
          </a:prstGeom>
        </p:spPr>
        <p:style>
          <a:lnRef idx="1">
            <a:schemeClr val="accent4"/>
          </a:lnRef>
          <a:fillRef idx="2">
            <a:schemeClr val="accent4"/>
          </a:fillRef>
          <a:effectRef idx="1">
            <a:schemeClr val="accent4"/>
          </a:effectRef>
          <a:fontRef idx="minor">
            <a:schemeClr val="dk1"/>
          </a:fontRef>
        </p:style>
        <p:txBody>
          <a:bodyPr lIns="91425" tIns="45713" rIns="91425" bIns="45713" rtlCol="0" anchor="ctr"/>
          <a:lstStyle/>
          <a:p>
            <a:pPr algn="ctr"/>
            <a:endParaRPr lang="en-US"/>
          </a:p>
        </p:txBody>
      </p:sp>
      <p:sp>
        <p:nvSpPr>
          <p:cNvPr id="8" name="Rectangle 7"/>
          <p:cNvSpPr/>
          <p:nvPr/>
        </p:nvSpPr>
        <p:spPr>
          <a:xfrm>
            <a:off x="5753100" y="525408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lIns="91425" tIns="45713" rIns="91425" bIns="45713" rtlCol="0" anchor="ctr"/>
          <a:lstStyle/>
          <a:p>
            <a:pPr algn="ctr"/>
            <a:endParaRPr lang="en-US"/>
          </a:p>
        </p:txBody>
      </p:sp>
      <p:grpSp>
        <p:nvGrpSpPr>
          <p:cNvPr id="15" name="Group 14"/>
          <p:cNvGrpSpPr/>
          <p:nvPr/>
        </p:nvGrpSpPr>
        <p:grpSpPr>
          <a:xfrm>
            <a:off x="647700" y="3425278"/>
            <a:ext cx="800100" cy="381000"/>
            <a:chOff x="647700" y="3505200"/>
            <a:chExt cx="800100" cy="381000"/>
          </a:xfrm>
        </p:grpSpPr>
        <p:sp>
          <p:nvSpPr>
            <p:cNvPr id="9" name="Rectangle 8"/>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4" name="TextBox 13"/>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16" name="Group 15"/>
          <p:cNvGrpSpPr/>
          <p:nvPr/>
        </p:nvGrpSpPr>
        <p:grpSpPr>
          <a:xfrm>
            <a:off x="647700" y="2739479"/>
            <a:ext cx="800100" cy="381000"/>
            <a:chOff x="647700" y="3505200"/>
            <a:chExt cx="800100" cy="381000"/>
          </a:xfrm>
        </p:grpSpPr>
        <p:sp>
          <p:nvSpPr>
            <p:cNvPr id="17" name="Rectangle 16"/>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8" name="TextBox 17"/>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19" name="Group 18"/>
          <p:cNvGrpSpPr/>
          <p:nvPr/>
        </p:nvGrpSpPr>
        <p:grpSpPr>
          <a:xfrm>
            <a:off x="647700" y="4111078"/>
            <a:ext cx="800100" cy="381000"/>
            <a:chOff x="647700" y="3505200"/>
            <a:chExt cx="800100" cy="381000"/>
          </a:xfrm>
        </p:grpSpPr>
        <p:sp>
          <p:nvSpPr>
            <p:cNvPr id="20" name="Rectangle 19"/>
            <p:cNvSpPr/>
            <p:nvPr/>
          </p:nvSpPr>
          <p:spPr>
            <a:xfrm>
              <a:off x="647700" y="3505200"/>
              <a:ext cx="800100" cy="381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21" name="TextBox 20"/>
            <p:cNvSpPr txBox="1"/>
            <p:nvPr/>
          </p:nvSpPr>
          <p:spPr>
            <a:xfrm>
              <a:off x="647700" y="3516868"/>
              <a:ext cx="800100" cy="369332"/>
            </a:xfrm>
            <a:prstGeom prst="rect">
              <a:avLst/>
            </a:prstGeom>
            <a:noFill/>
          </p:spPr>
          <p:txBody>
            <a:bodyPr wrap="square" rtlCol="0">
              <a:spAutoFit/>
            </a:bodyPr>
            <a:lstStyle/>
            <a:p>
              <a:pPr algn="ctr"/>
              <a:r>
                <a:rPr lang="en-US" dirty="0" smtClean="0"/>
                <a:t>Data</a:t>
              </a:r>
              <a:endParaRPr lang="en-US" dirty="0"/>
            </a:p>
          </p:txBody>
        </p:sp>
      </p:grpSp>
      <p:grpSp>
        <p:nvGrpSpPr>
          <p:cNvPr id="32" name="Group 31"/>
          <p:cNvGrpSpPr/>
          <p:nvPr/>
        </p:nvGrpSpPr>
        <p:grpSpPr>
          <a:xfrm>
            <a:off x="1447800" y="2977397"/>
            <a:ext cx="304800" cy="1371600"/>
            <a:chOff x="1447800" y="3057317"/>
            <a:chExt cx="304800" cy="1371600"/>
          </a:xfrm>
        </p:grpSpPr>
        <p:cxnSp>
          <p:nvCxnSpPr>
            <p:cNvPr id="27" name="Straight Arrow Connector 26"/>
            <p:cNvCxnSpPr>
              <a:stCxn id="17" idx="3"/>
              <a:endCxn id="4" idx="1"/>
            </p:cNvCxnSpPr>
            <p:nvPr/>
          </p:nvCxnSpPr>
          <p:spPr>
            <a:xfrm>
              <a:off x="1447800" y="3057317"/>
              <a:ext cx="304800" cy="685800"/>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cxnSp>
          <p:nvCxnSpPr>
            <p:cNvPr id="29" name="Straight Arrow Connector 28"/>
            <p:cNvCxnSpPr>
              <a:stCxn id="14" idx="3"/>
              <a:endCxn id="4" idx="1"/>
            </p:cNvCxnSpPr>
            <p:nvPr/>
          </p:nvCxnSpPr>
          <p:spPr>
            <a:xfrm flipV="1">
              <a:off x="1447800" y="3695700"/>
              <a:ext cx="304800" cy="5832"/>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cxnSp>
          <p:nvCxnSpPr>
            <p:cNvPr id="31" name="Straight Arrow Connector 30"/>
            <p:cNvCxnSpPr>
              <a:stCxn id="20" idx="3"/>
              <a:endCxn id="4" idx="1"/>
            </p:cNvCxnSpPr>
            <p:nvPr/>
          </p:nvCxnSpPr>
          <p:spPr>
            <a:xfrm flipV="1">
              <a:off x="1447800" y="3743117"/>
              <a:ext cx="304800" cy="685800"/>
            </a:xfrm>
            <a:prstGeom prst="straightConnector1">
              <a:avLst/>
            </a:prstGeom>
            <a:ln>
              <a:tailEnd type="arrow"/>
            </a:ln>
          </p:spPr>
          <p:style>
            <a:lnRef idx="1">
              <a:schemeClr val="accent3"/>
            </a:lnRef>
            <a:fillRef idx="0">
              <a:schemeClr val="accent3"/>
            </a:fillRef>
            <a:effectRef idx="0">
              <a:schemeClr val="accent3"/>
            </a:effectRef>
            <a:fontRef idx="minor">
              <a:schemeClr val="tx1"/>
            </a:fontRef>
          </p:style>
        </p:cxnSp>
      </p:grpSp>
      <p:grpSp>
        <p:nvGrpSpPr>
          <p:cNvPr id="37" name="Group 36"/>
          <p:cNvGrpSpPr/>
          <p:nvPr/>
        </p:nvGrpSpPr>
        <p:grpSpPr>
          <a:xfrm>
            <a:off x="1752600" y="1571417"/>
            <a:ext cx="1828800" cy="1015663"/>
            <a:chOff x="1752600" y="1651337"/>
            <a:chExt cx="1828800" cy="1015663"/>
          </a:xfrm>
        </p:grpSpPr>
        <p:sp>
          <p:nvSpPr>
            <p:cNvPr id="33" name="TextBox 32"/>
            <p:cNvSpPr txBox="1"/>
            <p:nvPr/>
          </p:nvSpPr>
          <p:spPr>
            <a:xfrm>
              <a:off x="1752600" y="1651337"/>
              <a:ext cx="1828800" cy="369332"/>
            </a:xfrm>
            <a:prstGeom prst="rect">
              <a:avLst/>
            </a:prstGeom>
            <a:noFill/>
          </p:spPr>
          <p:txBody>
            <a:bodyPr wrap="square" rtlCol="0">
              <a:spAutoFit/>
            </a:bodyPr>
            <a:lstStyle/>
            <a:p>
              <a:pPr algn="ctr"/>
              <a:r>
                <a:rPr lang="en-US" dirty="0" smtClean="0"/>
                <a:t>Data Importer</a:t>
              </a:r>
              <a:endParaRPr lang="en-US" dirty="0"/>
            </a:p>
          </p:txBody>
        </p:sp>
        <p:sp>
          <p:nvSpPr>
            <p:cNvPr id="36" name="TextBox 35"/>
            <p:cNvSpPr txBox="1"/>
            <p:nvPr/>
          </p:nvSpPr>
          <p:spPr>
            <a:xfrm>
              <a:off x="1752600" y="2020669"/>
              <a:ext cx="1828800" cy="646331"/>
            </a:xfrm>
            <a:prstGeom prst="rect">
              <a:avLst/>
            </a:prstGeom>
            <a:noFill/>
          </p:spPr>
          <p:txBody>
            <a:bodyPr wrap="square" rtlCol="0">
              <a:spAutoFit/>
            </a:bodyPr>
            <a:lstStyle/>
            <a:p>
              <a:pPr algn="ctr"/>
              <a:r>
                <a:rPr lang="en-US" sz="1200" i="1" dirty="0" smtClean="0"/>
                <a:t>Normalizes Data, Tracks It, and Determines Relevant Attributes</a:t>
              </a:r>
              <a:endParaRPr lang="en-US" sz="1200" i="1" dirty="0"/>
            </a:p>
          </p:txBody>
        </p:sp>
      </p:grpSp>
      <p:grpSp>
        <p:nvGrpSpPr>
          <p:cNvPr id="42" name="Group 41"/>
          <p:cNvGrpSpPr/>
          <p:nvPr/>
        </p:nvGrpSpPr>
        <p:grpSpPr>
          <a:xfrm>
            <a:off x="2133600" y="3044280"/>
            <a:ext cx="1066800" cy="381000"/>
            <a:chOff x="2133600" y="3124200"/>
            <a:chExt cx="1066800" cy="381000"/>
          </a:xfrm>
        </p:grpSpPr>
        <p:sp>
          <p:nvSpPr>
            <p:cNvPr id="11" name="Rectangle 10"/>
            <p:cNvSpPr/>
            <p:nvPr/>
          </p:nvSpPr>
          <p:spPr>
            <a:xfrm>
              <a:off x="2133600" y="3124200"/>
              <a:ext cx="1066800" cy="381000"/>
            </a:xfrm>
            <a:prstGeom prst="rect">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2133600" y="3160811"/>
              <a:ext cx="1066800" cy="307777"/>
            </a:xfrm>
            <a:prstGeom prst="rect">
              <a:avLst/>
            </a:prstGeom>
            <a:noFill/>
          </p:spPr>
          <p:txBody>
            <a:bodyPr wrap="square" rtlCol="0">
              <a:spAutoFit/>
            </a:bodyPr>
            <a:lstStyle/>
            <a:p>
              <a:pPr algn="ctr"/>
              <a:r>
                <a:rPr lang="en-US" sz="1400" dirty="0" smtClean="0"/>
                <a:t>Input Filter</a:t>
              </a:r>
              <a:endParaRPr lang="en-US" sz="1400" dirty="0"/>
            </a:p>
          </p:txBody>
        </p:sp>
      </p:grpSp>
      <p:grpSp>
        <p:nvGrpSpPr>
          <p:cNvPr id="41" name="Group 40"/>
          <p:cNvGrpSpPr/>
          <p:nvPr/>
        </p:nvGrpSpPr>
        <p:grpSpPr>
          <a:xfrm>
            <a:off x="2133600" y="3741748"/>
            <a:ext cx="1068404" cy="381000"/>
            <a:chOff x="2133600" y="3821668"/>
            <a:chExt cx="1068404" cy="381000"/>
          </a:xfrm>
        </p:grpSpPr>
        <p:sp>
          <p:nvSpPr>
            <p:cNvPr id="38" name="Rectangle 37"/>
            <p:cNvSpPr/>
            <p:nvPr/>
          </p:nvSpPr>
          <p:spPr>
            <a:xfrm>
              <a:off x="2133600" y="3821668"/>
              <a:ext cx="1066800" cy="381000"/>
            </a:xfrm>
            <a:prstGeom prst="rect">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2135204" y="3858279"/>
              <a:ext cx="1066800" cy="307777"/>
            </a:xfrm>
            <a:prstGeom prst="rect">
              <a:avLst/>
            </a:prstGeom>
            <a:noFill/>
          </p:spPr>
          <p:txBody>
            <a:bodyPr wrap="square" rtlCol="0">
              <a:spAutoFit/>
            </a:bodyPr>
            <a:lstStyle/>
            <a:p>
              <a:pPr algn="ctr"/>
              <a:r>
                <a:rPr lang="en-US" sz="1400" dirty="0" smtClean="0"/>
                <a:t>Input Filter</a:t>
              </a:r>
              <a:endParaRPr lang="en-US" sz="1400" dirty="0"/>
            </a:p>
          </p:txBody>
        </p:sp>
      </p:grpSp>
      <p:sp>
        <p:nvSpPr>
          <p:cNvPr id="43" name="Rectangle 42"/>
          <p:cNvSpPr/>
          <p:nvPr/>
        </p:nvSpPr>
        <p:spPr>
          <a:xfrm>
            <a:off x="5582452" y="3924731"/>
            <a:ext cx="1103296" cy="381000"/>
          </a:xfrm>
          <a:prstGeom prst="rect">
            <a:avLst/>
          </a:prstGeom>
        </p:spPr>
        <p:style>
          <a:lnRef idx="1">
            <a:schemeClr val="accent6"/>
          </a:lnRef>
          <a:fillRef idx="3">
            <a:schemeClr val="accent6"/>
          </a:fillRef>
          <a:effectRef idx="2">
            <a:schemeClr val="accent6"/>
          </a:effectRef>
          <a:fontRef idx="minor">
            <a:schemeClr val="lt1"/>
          </a:fontRef>
        </p:style>
        <p:txBody>
          <a:bodyPr lIns="91425" tIns="45713" rIns="91425" bIns="45713" rtlCol="0" anchor="ctr"/>
          <a:lstStyle/>
          <a:p>
            <a:pPr algn="ctr"/>
            <a:endParaRPr lang="en-US"/>
          </a:p>
        </p:txBody>
      </p:sp>
      <p:sp>
        <p:nvSpPr>
          <p:cNvPr id="44" name="Rectangle 43"/>
          <p:cNvSpPr/>
          <p:nvPr/>
        </p:nvSpPr>
        <p:spPr>
          <a:xfrm>
            <a:off x="4068555" y="4644480"/>
            <a:ext cx="457200" cy="419100"/>
          </a:xfrm>
          <a:prstGeom prst="rect">
            <a:avLst/>
          </a:prstGeom>
        </p:spPr>
        <p:style>
          <a:lnRef idx="1">
            <a:schemeClr val="accent5"/>
          </a:lnRef>
          <a:fillRef idx="2">
            <a:schemeClr val="accent5"/>
          </a:fillRef>
          <a:effectRef idx="1">
            <a:schemeClr val="accent5"/>
          </a:effectRef>
          <a:fontRef idx="minor">
            <a:schemeClr val="dk1"/>
          </a:fontRef>
        </p:style>
        <p:txBody>
          <a:bodyPr lIns="91425" tIns="45713" rIns="91425" bIns="45713" rtlCol="0" anchor="ctr"/>
          <a:lstStyle/>
          <a:p>
            <a:pPr algn="ctr"/>
            <a:endParaRPr lang="en-US"/>
          </a:p>
        </p:txBody>
      </p:sp>
      <p:sp>
        <p:nvSpPr>
          <p:cNvPr id="48" name="TextBox 47"/>
          <p:cNvSpPr txBox="1"/>
          <p:nvPr/>
        </p:nvSpPr>
        <p:spPr>
          <a:xfrm>
            <a:off x="3834866" y="2840086"/>
            <a:ext cx="924579" cy="307762"/>
          </a:xfrm>
          <a:prstGeom prst="rect">
            <a:avLst/>
          </a:prstGeom>
          <a:noFill/>
        </p:spPr>
        <p:txBody>
          <a:bodyPr wrap="square" lIns="91425" tIns="45713" rIns="91425" bIns="45713" rtlCol="0">
            <a:spAutoFit/>
          </a:bodyPr>
          <a:lstStyle/>
          <a:p>
            <a:pPr algn="ctr"/>
            <a:r>
              <a:rPr lang="en-US" sz="1400" b="1" dirty="0" smtClean="0">
                <a:solidFill>
                  <a:schemeClr val="tx1">
                    <a:lumMod val="75000"/>
                    <a:lumOff val="25000"/>
                  </a:schemeClr>
                </a:solidFill>
              </a:rPr>
              <a:t>Database</a:t>
            </a:r>
            <a:endParaRPr lang="en-US" sz="1400" b="1" dirty="0">
              <a:solidFill>
                <a:schemeClr val="tx1">
                  <a:lumMod val="75000"/>
                  <a:lumOff val="25000"/>
                </a:schemeClr>
              </a:solidFill>
            </a:endParaRPr>
          </a:p>
        </p:txBody>
      </p:sp>
      <p:sp>
        <p:nvSpPr>
          <p:cNvPr id="49" name="TextBox 48"/>
          <p:cNvSpPr txBox="1"/>
          <p:nvPr/>
        </p:nvSpPr>
        <p:spPr>
          <a:xfrm>
            <a:off x="3834866" y="5101680"/>
            <a:ext cx="924579" cy="369318"/>
          </a:xfrm>
          <a:prstGeom prst="rect">
            <a:avLst/>
          </a:prstGeom>
          <a:noFill/>
        </p:spPr>
        <p:txBody>
          <a:bodyPr wrap="square" lIns="91425" tIns="45713" rIns="91425" bIns="45713" rtlCol="0">
            <a:spAutoFit/>
          </a:bodyPr>
          <a:lstStyle/>
          <a:p>
            <a:pPr algn="ctr"/>
            <a:r>
              <a:rPr lang="en-US" dirty="0" smtClean="0"/>
              <a:t>Reports</a:t>
            </a:r>
            <a:endParaRPr lang="en-US" dirty="0"/>
          </a:p>
        </p:txBody>
      </p:sp>
      <p:sp>
        <p:nvSpPr>
          <p:cNvPr id="50" name="TextBox 49"/>
          <p:cNvSpPr txBox="1"/>
          <p:nvPr/>
        </p:nvSpPr>
        <p:spPr>
          <a:xfrm>
            <a:off x="7134626" y="5648980"/>
            <a:ext cx="1504148" cy="523206"/>
          </a:xfrm>
          <a:prstGeom prst="rect">
            <a:avLst/>
          </a:prstGeom>
          <a:noFill/>
        </p:spPr>
        <p:txBody>
          <a:bodyPr wrap="square" lIns="91425" tIns="45713" rIns="91425" bIns="45713" rtlCol="0">
            <a:spAutoFit/>
          </a:bodyPr>
          <a:lstStyle/>
          <a:p>
            <a:pPr algn="ctr"/>
            <a:r>
              <a:rPr lang="en-US" sz="1400" dirty="0" smtClean="0"/>
              <a:t>Cached Distributions</a:t>
            </a:r>
            <a:endParaRPr lang="en-US" sz="1400" dirty="0"/>
          </a:p>
        </p:txBody>
      </p:sp>
      <p:sp>
        <p:nvSpPr>
          <p:cNvPr id="51" name="TextBox 50"/>
          <p:cNvSpPr txBox="1"/>
          <p:nvPr/>
        </p:nvSpPr>
        <p:spPr>
          <a:xfrm>
            <a:off x="7162800" y="2624642"/>
            <a:ext cx="1447800" cy="738650"/>
          </a:xfrm>
          <a:prstGeom prst="rect">
            <a:avLst/>
          </a:prstGeom>
          <a:noFill/>
        </p:spPr>
        <p:txBody>
          <a:bodyPr wrap="square" lIns="91425" tIns="45713" rIns="91425" bIns="45713" rtlCol="0">
            <a:spAutoFit/>
          </a:bodyPr>
          <a:lstStyle/>
          <a:p>
            <a:pPr algn="ctr"/>
            <a:r>
              <a:rPr lang="en-US" sz="1400" dirty="0" smtClean="0"/>
              <a:t>Editable Map Documents (</a:t>
            </a:r>
            <a:r>
              <a:rPr lang="en-US" sz="1400" dirty="0" err="1" smtClean="0"/>
              <a:t>mxds</a:t>
            </a:r>
            <a:r>
              <a:rPr lang="en-US" sz="1400" dirty="0" smtClean="0"/>
              <a:t>)</a:t>
            </a:r>
            <a:endParaRPr lang="en-US" sz="1400" dirty="0"/>
          </a:p>
        </p:txBody>
      </p:sp>
      <p:sp>
        <p:nvSpPr>
          <p:cNvPr id="53" name="TextBox 52"/>
          <p:cNvSpPr txBox="1"/>
          <p:nvPr/>
        </p:nvSpPr>
        <p:spPr>
          <a:xfrm>
            <a:off x="5582452" y="3938082"/>
            <a:ext cx="1103297" cy="369318"/>
          </a:xfrm>
          <a:prstGeom prst="rect">
            <a:avLst/>
          </a:prstGeom>
          <a:noFill/>
        </p:spPr>
        <p:txBody>
          <a:bodyPr wrap="square" lIns="91425" tIns="45713" rIns="91425" bIns="45713" rtlCol="0">
            <a:spAutoFit/>
          </a:bodyPr>
          <a:lstStyle/>
          <a:p>
            <a:pPr algn="ctr"/>
            <a:r>
              <a:rPr lang="en-US" dirty="0" smtClean="0"/>
              <a:t>Plugins</a:t>
            </a:r>
            <a:endParaRPr lang="en-US" dirty="0"/>
          </a:p>
        </p:txBody>
      </p:sp>
      <p:grpSp>
        <p:nvGrpSpPr>
          <p:cNvPr id="54" name="Group 53"/>
          <p:cNvGrpSpPr/>
          <p:nvPr/>
        </p:nvGrpSpPr>
        <p:grpSpPr>
          <a:xfrm>
            <a:off x="5010752" y="1571417"/>
            <a:ext cx="1828800" cy="1015663"/>
            <a:chOff x="1752600" y="1651337"/>
            <a:chExt cx="1828800" cy="1015663"/>
          </a:xfrm>
        </p:grpSpPr>
        <p:sp>
          <p:nvSpPr>
            <p:cNvPr id="55" name="TextBox 54"/>
            <p:cNvSpPr txBox="1"/>
            <p:nvPr/>
          </p:nvSpPr>
          <p:spPr>
            <a:xfrm>
              <a:off x="1752600" y="1651337"/>
              <a:ext cx="1828800" cy="369332"/>
            </a:xfrm>
            <a:prstGeom prst="rect">
              <a:avLst/>
            </a:prstGeom>
            <a:noFill/>
          </p:spPr>
          <p:txBody>
            <a:bodyPr wrap="square" rtlCol="0">
              <a:spAutoFit/>
            </a:bodyPr>
            <a:lstStyle/>
            <a:p>
              <a:pPr algn="ctr"/>
              <a:r>
                <a:rPr lang="en-US" dirty="0" smtClean="0"/>
                <a:t>Mapper</a:t>
              </a:r>
              <a:endParaRPr lang="en-US" dirty="0"/>
            </a:p>
          </p:txBody>
        </p:sp>
        <p:sp>
          <p:nvSpPr>
            <p:cNvPr id="56" name="TextBox 55"/>
            <p:cNvSpPr txBox="1"/>
            <p:nvPr/>
          </p:nvSpPr>
          <p:spPr>
            <a:xfrm>
              <a:off x="1752600" y="2020669"/>
              <a:ext cx="1828800" cy="646331"/>
            </a:xfrm>
            <a:prstGeom prst="rect">
              <a:avLst/>
            </a:prstGeom>
            <a:noFill/>
          </p:spPr>
          <p:txBody>
            <a:bodyPr wrap="square" rtlCol="0">
              <a:spAutoFit/>
            </a:bodyPr>
            <a:lstStyle/>
            <a:p>
              <a:pPr algn="ctr"/>
              <a:r>
                <a:rPr lang="en-US" sz="1200" i="1" dirty="0" smtClean="0"/>
                <a:t>Processes Data and Generates Varieties of Custom Maps</a:t>
              </a:r>
              <a:endParaRPr lang="en-US" sz="1200" i="1" dirty="0"/>
            </a:p>
          </p:txBody>
        </p:sp>
      </p:grpSp>
      <p:sp>
        <p:nvSpPr>
          <p:cNvPr id="57" name="TextBox 56"/>
          <p:cNvSpPr txBox="1"/>
          <p:nvPr/>
        </p:nvSpPr>
        <p:spPr>
          <a:xfrm>
            <a:off x="5181601" y="5787481"/>
            <a:ext cx="1532222" cy="369318"/>
          </a:xfrm>
          <a:prstGeom prst="rect">
            <a:avLst/>
          </a:prstGeom>
          <a:noFill/>
        </p:spPr>
        <p:txBody>
          <a:bodyPr wrap="square" lIns="91425" tIns="45713" rIns="91425" bIns="45713" rtlCol="0">
            <a:spAutoFit/>
          </a:bodyPr>
          <a:lstStyle/>
          <a:p>
            <a:pPr algn="ctr"/>
            <a:r>
              <a:rPr lang="en-US" dirty="0" smtClean="0"/>
              <a:t>Maps</a:t>
            </a:r>
            <a:endParaRPr lang="en-US" dirty="0"/>
          </a:p>
        </p:txBody>
      </p:sp>
      <p:cxnSp>
        <p:nvCxnSpPr>
          <p:cNvPr id="59" name="Straight Arrow Connector 58"/>
          <p:cNvCxnSpPr>
            <a:stCxn id="4" idx="3"/>
          </p:cNvCxnSpPr>
          <p:nvPr/>
        </p:nvCxnSpPr>
        <p:spPr>
          <a:xfrm>
            <a:off x="3581401" y="3615780"/>
            <a:ext cx="253465" cy="58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endCxn id="5" idx="1"/>
          </p:cNvCxnSpPr>
          <p:nvPr/>
        </p:nvCxnSpPr>
        <p:spPr>
          <a:xfrm flipV="1">
            <a:off x="4759444" y="3615780"/>
            <a:ext cx="269756" cy="5834"/>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cxnSp>
        <p:nvCxnSpPr>
          <p:cNvPr id="67" name="Straight Arrow Connector 66"/>
          <p:cNvCxnSpPr>
            <a:endCxn id="44" idx="0"/>
          </p:cNvCxnSpPr>
          <p:nvPr/>
        </p:nvCxnSpPr>
        <p:spPr>
          <a:xfrm>
            <a:off x="4297155" y="4083904"/>
            <a:ext cx="0" cy="560577"/>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cxnSp>
        <p:nvCxnSpPr>
          <p:cNvPr id="70" name="Straight Arrow Connector 69"/>
          <p:cNvCxnSpPr>
            <a:stCxn id="5" idx="2"/>
            <a:endCxn id="8" idx="0"/>
          </p:cNvCxnSpPr>
          <p:nvPr/>
        </p:nvCxnSpPr>
        <p:spPr>
          <a:xfrm>
            <a:off x="5943600" y="4492080"/>
            <a:ext cx="0"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72" name="Straight Arrow Connector 71"/>
          <p:cNvCxnSpPr>
            <a:stCxn id="5" idx="3"/>
            <a:endCxn id="7" idx="1"/>
          </p:cNvCxnSpPr>
          <p:nvPr/>
        </p:nvCxnSpPr>
        <p:spPr>
          <a:xfrm>
            <a:off x="6858000" y="3615780"/>
            <a:ext cx="838200" cy="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74" name="Straight Arrow Connector 73"/>
          <p:cNvCxnSpPr/>
          <p:nvPr/>
        </p:nvCxnSpPr>
        <p:spPr>
          <a:xfrm>
            <a:off x="6858000" y="4492080"/>
            <a:ext cx="838200" cy="773668"/>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77" name="Rectangle 76"/>
          <p:cNvSpPr/>
          <p:nvPr/>
        </p:nvSpPr>
        <p:spPr>
          <a:xfrm>
            <a:off x="6332822" y="525408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lIns="91425" tIns="45713" rIns="91425" bIns="45713" rtlCol="0" anchor="ctr"/>
          <a:lstStyle/>
          <a:p>
            <a:pPr algn="ctr"/>
            <a:endParaRPr lang="en-US"/>
          </a:p>
        </p:txBody>
      </p:sp>
      <p:sp>
        <p:nvSpPr>
          <p:cNvPr id="78" name="Rectangle 77"/>
          <p:cNvSpPr/>
          <p:nvPr/>
        </p:nvSpPr>
        <p:spPr>
          <a:xfrm>
            <a:off x="5181600" y="5254080"/>
            <a:ext cx="381000" cy="381000"/>
          </a:xfrm>
          <a:prstGeom prst="rect">
            <a:avLst/>
          </a:prstGeom>
        </p:spPr>
        <p:style>
          <a:lnRef idx="1">
            <a:schemeClr val="accent5"/>
          </a:lnRef>
          <a:fillRef idx="2">
            <a:schemeClr val="accent5"/>
          </a:fillRef>
          <a:effectRef idx="1">
            <a:schemeClr val="accent5"/>
          </a:effectRef>
          <a:fontRef idx="minor">
            <a:schemeClr val="dk1"/>
          </a:fontRef>
        </p:style>
        <p:txBody>
          <a:bodyPr lIns="91425" tIns="45713" rIns="91425" bIns="45713" rtlCol="0" anchor="ctr"/>
          <a:lstStyle/>
          <a:p>
            <a:pPr algn="ctr"/>
            <a:endParaRPr lang="en-US"/>
          </a:p>
        </p:txBody>
      </p:sp>
      <p:cxnSp>
        <p:nvCxnSpPr>
          <p:cNvPr id="80" name="Straight Arrow Connector 79"/>
          <p:cNvCxnSpPr>
            <a:stCxn id="5" idx="2"/>
            <a:endCxn id="78" idx="0"/>
          </p:cNvCxnSpPr>
          <p:nvPr/>
        </p:nvCxnSpPr>
        <p:spPr>
          <a:xfrm flipH="1">
            <a:off x="5372100" y="4492080"/>
            <a:ext cx="571500"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82" name="Straight Arrow Connector 81"/>
          <p:cNvCxnSpPr>
            <a:stCxn id="5" idx="2"/>
            <a:endCxn id="77" idx="0"/>
          </p:cNvCxnSpPr>
          <p:nvPr/>
        </p:nvCxnSpPr>
        <p:spPr>
          <a:xfrm>
            <a:off x="5943600" y="4492080"/>
            <a:ext cx="579722" cy="7620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83" name="Rectangle 82"/>
          <p:cNvSpPr/>
          <p:nvPr/>
        </p:nvSpPr>
        <p:spPr>
          <a:xfrm>
            <a:off x="7696200" y="3926414"/>
            <a:ext cx="381000" cy="381000"/>
          </a:xfrm>
          <a:prstGeom prst="rect">
            <a:avLst/>
          </a:prstGeom>
        </p:spPr>
        <p:style>
          <a:lnRef idx="1">
            <a:schemeClr val="accent4"/>
          </a:lnRef>
          <a:fillRef idx="2">
            <a:schemeClr val="accent4"/>
          </a:fillRef>
          <a:effectRef idx="1">
            <a:schemeClr val="accent4"/>
          </a:effectRef>
          <a:fontRef idx="minor">
            <a:schemeClr val="dk1"/>
          </a:fontRef>
        </p:style>
        <p:txBody>
          <a:bodyPr lIns="91425" tIns="45713" rIns="91425" bIns="45713" rtlCol="0" anchor="ctr"/>
          <a:lstStyle/>
          <a:p>
            <a:pPr algn="ctr"/>
            <a:endParaRPr lang="en-US"/>
          </a:p>
        </p:txBody>
      </p:sp>
      <p:sp>
        <p:nvSpPr>
          <p:cNvPr id="84" name="Rectangle 83"/>
          <p:cNvSpPr/>
          <p:nvPr/>
        </p:nvSpPr>
        <p:spPr>
          <a:xfrm>
            <a:off x="7696200" y="4720680"/>
            <a:ext cx="381000" cy="381000"/>
          </a:xfrm>
          <a:prstGeom prst="rect">
            <a:avLst/>
          </a:prstGeom>
        </p:spPr>
        <p:style>
          <a:lnRef idx="1">
            <a:schemeClr val="accent3"/>
          </a:lnRef>
          <a:fillRef idx="2">
            <a:schemeClr val="accent3"/>
          </a:fillRef>
          <a:effectRef idx="1">
            <a:schemeClr val="accent3"/>
          </a:effectRef>
          <a:fontRef idx="minor">
            <a:schemeClr val="dk1"/>
          </a:fontRef>
        </p:style>
        <p:txBody>
          <a:bodyPr lIns="91425" tIns="45713" rIns="91425" bIns="45713" rtlCol="0" anchor="ctr"/>
          <a:lstStyle/>
          <a:p>
            <a:pPr algn="ctr"/>
            <a:endParaRPr lang="en-US"/>
          </a:p>
        </p:txBody>
      </p:sp>
      <p:cxnSp>
        <p:nvCxnSpPr>
          <p:cNvPr id="86" name="Straight Arrow Connector 85"/>
          <p:cNvCxnSpPr>
            <a:stCxn id="5" idx="3"/>
            <a:endCxn id="83" idx="1"/>
          </p:cNvCxnSpPr>
          <p:nvPr/>
        </p:nvCxnSpPr>
        <p:spPr>
          <a:xfrm>
            <a:off x="6858000" y="3615780"/>
            <a:ext cx="838200" cy="501134"/>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cxnSp>
        <p:nvCxnSpPr>
          <p:cNvPr id="89" name="Straight Arrow Connector 88"/>
          <p:cNvCxnSpPr>
            <a:endCxn id="84" idx="1"/>
          </p:cNvCxnSpPr>
          <p:nvPr/>
        </p:nvCxnSpPr>
        <p:spPr>
          <a:xfrm>
            <a:off x="6858000" y="4492080"/>
            <a:ext cx="838200" cy="419100"/>
          </a:xfrm>
          <a:prstGeom prst="straightConnector1">
            <a:avLst/>
          </a:prstGeom>
          <a:ln>
            <a:tailEnd type="arrow"/>
          </a:ln>
        </p:spPr>
        <p:style>
          <a:lnRef idx="1">
            <a:schemeClr val="accent6"/>
          </a:lnRef>
          <a:fillRef idx="0">
            <a:schemeClr val="accent6"/>
          </a:fillRef>
          <a:effectRef idx="0">
            <a:schemeClr val="accent6"/>
          </a:effectRef>
          <a:fontRef idx="minor">
            <a:schemeClr val="tx1"/>
          </a:fontRef>
        </p:style>
      </p:cxnSp>
      <p:sp>
        <p:nvSpPr>
          <p:cNvPr id="61" name="Flowchart: Magnetic Disk 60"/>
          <p:cNvSpPr/>
          <p:nvPr/>
        </p:nvSpPr>
        <p:spPr>
          <a:xfrm>
            <a:off x="3825038" y="3164245"/>
            <a:ext cx="924579" cy="924579"/>
          </a:xfrm>
          <a:prstGeom prst="flowChartMagneticDisk">
            <a:avLst/>
          </a:prstGeom>
        </p:spPr>
        <p:style>
          <a:lnRef idx="1">
            <a:schemeClr val="accent2"/>
          </a:lnRef>
          <a:fillRef idx="2">
            <a:schemeClr val="accent2"/>
          </a:fillRef>
          <a:effectRef idx="1">
            <a:schemeClr val="accent2"/>
          </a:effectRef>
          <a:fontRef idx="minor">
            <a:schemeClr val="dk1"/>
          </a:fontRef>
        </p:style>
        <p:txBody>
          <a:bodyPr lIns="91425" tIns="45713" rIns="91425" bIns="45713" rtlCol="0" anchor="ctr"/>
          <a:lstStyle/>
          <a:p>
            <a:pPr algn="ctr"/>
            <a:endParaRPr lang="en-US"/>
          </a:p>
        </p:txBody>
      </p:sp>
      <p:cxnSp>
        <p:nvCxnSpPr>
          <p:cNvPr id="62" name="Straight Arrow Connector 61"/>
          <p:cNvCxnSpPr/>
          <p:nvPr/>
        </p:nvCxnSpPr>
        <p:spPr>
          <a:xfrm flipH="1" flipV="1">
            <a:off x="4525756" y="4854030"/>
            <a:ext cx="655845" cy="590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0660592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5479984" y="2743200"/>
            <a:ext cx="3393558" cy="3393558"/>
            <a:chOff x="4718525" y="2477768"/>
            <a:chExt cx="4188460" cy="4188460"/>
          </a:xfrm>
        </p:grpSpPr>
        <p:sp>
          <p:nvSpPr>
            <p:cNvPr id="5" name="Oval 4"/>
            <p:cNvSpPr/>
            <p:nvPr/>
          </p:nvSpPr>
          <p:spPr>
            <a:xfrm>
              <a:off x="4718525" y="2477768"/>
              <a:ext cx="4188460" cy="4188460"/>
            </a:xfrm>
            <a:prstGeom prst="ellipse">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120242" y="2879485"/>
              <a:ext cx="3385027" cy="3385027"/>
            </a:xfrm>
            <a:prstGeom prst="ellips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513426" y="3272670"/>
              <a:ext cx="2598656" cy="2598656"/>
            </a:xfrm>
            <a:prstGeom prst="ellipse">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000927" y="3760169"/>
              <a:ext cx="1623655" cy="1623655"/>
            </a:xfrm>
            <a:prstGeom prst="ellipse">
              <a:avLst/>
            </a:prstGeom>
            <a:solidFill>
              <a:schemeClr val="bg1"/>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r>
              <a:rPr lang="en-US" dirty="0" smtClean="0"/>
              <a:t>What can we do?</a:t>
            </a:r>
            <a:endParaRPr lang="en-US" dirty="0"/>
          </a:p>
        </p:txBody>
      </p:sp>
      <p:sp>
        <p:nvSpPr>
          <p:cNvPr id="3" name="Content Placeholder 2"/>
          <p:cNvSpPr>
            <a:spLocks noGrp="1"/>
          </p:cNvSpPr>
          <p:nvPr>
            <p:ph idx="1"/>
          </p:nvPr>
        </p:nvSpPr>
        <p:spPr/>
        <p:txBody>
          <a:bodyPr/>
          <a:lstStyle/>
          <a:p>
            <a:r>
              <a:rPr lang="en-US" dirty="0" smtClean="0"/>
              <a:t>Standardize data</a:t>
            </a:r>
          </a:p>
          <a:p>
            <a:r>
              <a:rPr lang="en-US" dirty="0" smtClean="0"/>
              <a:t>Store metadata of our own and of PISCES’s determination</a:t>
            </a:r>
          </a:p>
          <a:p>
            <a:pPr lvl="1"/>
            <a:r>
              <a:rPr lang="en-US" dirty="0" smtClean="0"/>
              <a:t>Trace data back</a:t>
            </a:r>
          </a:p>
          <a:p>
            <a:r>
              <a:rPr lang="en-US" dirty="0" smtClean="0"/>
              <a:t>Generate large numbers of maps with varying data and extents very quickly.</a:t>
            </a:r>
          </a:p>
          <a:p>
            <a:r>
              <a:rPr lang="en-US" dirty="0" smtClean="0"/>
              <a:t>Ask powerful questions easily and get the results as a set of maps.</a:t>
            </a:r>
            <a:endParaRPr lang="en-US" dirty="0"/>
          </a:p>
        </p:txBody>
      </p:sp>
    </p:spTree>
    <p:extLst>
      <p:ext uri="{BB962C8B-B14F-4D97-AF65-F5344CB8AC3E}">
        <p14:creationId xmlns:p14="http://schemas.microsoft.com/office/powerpoint/2010/main" xmlns="" val="31428847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solidFill>
                  <a:schemeClr val="accent5">
                    <a:lumMod val="75000"/>
                  </a:schemeClr>
                </a:solidFill>
              </a:rPr>
              <a:t>New(!!)</a:t>
            </a:r>
            <a:r>
              <a:rPr lang="en-US" dirty="0" smtClean="0"/>
              <a:t> since last time</a:t>
            </a:r>
            <a:endParaRPr lang="en-US" dirty="0"/>
          </a:p>
        </p:txBody>
      </p:sp>
      <p:sp>
        <p:nvSpPr>
          <p:cNvPr id="3" name="Content Placeholder 2"/>
          <p:cNvSpPr>
            <a:spLocks noGrp="1"/>
          </p:cNvSpPr>
          <p:nvPr>
            <p:ph idx="1"/>
          </p:nvPr>
        </p:nvSpPr>
        <p:spPr/>
        <p:txBody>
          <a:bodyPr/>
          <a:lstStyle/>
          <a:p>
            <a:r>
              <a:rPr lang="en-US" dirty="0" smtClean="0"/>
              <a:t>We are now able to add and edit data live in </a:t>
            </a:r>
            <a:r>
              <a:rPr lang="en-US" dirty="0" err="1" smtClean="0"/>
              <a:t>ArcMap</a:t>
            </a:r>
            <a:r>
              <a:rPr lang="en-US" dirty="0" smtClean="0"/>
              <a:t> – previously only importing existing data.</a:t>
            </a:r>
          </a:p>
          <a:p>
            <a:r>
              <a:rPr lang="en-US" dirty="0" smtClean="0"/>
              <a:t>Won 2</a:t>
            </a:r>
            <a:r>
              <a:rPr lang="en-US" baseline="30000" dirty="0" smtClean="0"/>
              <a:t>nd</a:t>
            </a:r>
            <a:r>
              <a:rPr lang="en-US" dirty="0" smtClean="0"/>
              <a:t> place for software integration at 2011 ESRI User Conference (field size &gt; 2).</a:t>
            </a:r>
          </a:p>
          <a:p>
            <a:r>
              <a:rPr lang="en-US" dirty="0" smtClean="0"/>
              <a:t>Delivered draft distributions of sensitive species</a:t>
            </a:r>
          </a:p>
          <a:p>
            <a:r>
              <a:rPr lang="en-US" dirty="0" smtClean="0"/>
              <a:t>Refined mapping and interaction tools</a:t>
            </a:r>
          </a:p>
          <a:p>
            <a:r>
              <a:rPr lang="en-US" dirty="0" smtClean="0"/>
              <a:t>All code and data under version control</a:t>
            </a:r>
          </a:p>
          <a:p>
            <a:endParaRPr lang="en-US" dirty="0" smtClean="0"/>
          </a:p>
        </p:txBody>
      </p:sp>
    </p:spTree>
    <p:extLst>
      <p:ext uri="{BB962C8B-B14F-4D97-AF65-F5344CB8AC3E}">
        <p14:creationId xmlns:p14="http://schemas.microsoft.com/office/powerpoint/2010/main" xmlns="" val="10682200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PISCES stats</a:t>
            </a:r>
            <a:endParaRPr lang="en-US" dirty="0"/>
          </a:p>
        </p:txBody>
      </p:sp>
      <p:sp>
        <p:nvSpPr>
          <p:cNvPr id="3" name="Content Placeholder 2"/>
          <p:cNvSpPr>
            <a:spLocks noGrp="1"/>
          </p:cNvSpPr>
          <p:nvPr>
            <p:ph idx="1"/>
          </p:nvPr>
        </p:nvSpPr>
        <p:spPr/>
        <p:txBody>
          <a:bodyPr>
            <a:normAutofit/>
          </a:bodyPr>
          <a:lstStyle/>
          <a:p>
            <a:r>
              <a:rPr lang="en-US" b="1" dirty="0" smtClean="0">
                <a:solidFill>
                  <a:schemeClr val="tx2">
                    <a:lumMod val="60000"/>
                    <a:lumOff val="40000"/>
                  </a:schemeClr>
                </a:solidFill>
              </a:rPr>
              <a:t>4600+</a:t>
            </a:r>
            <a:r>
              <a:rPr lang="en-US" b="1" dirty="0" smtClean="0">
                <a:solidFill>
                  <a:schemeClr val="tx2">
                    <a:lumMod val="60000"/>
                    <a:lumOff val="40000"/>
                  </a:schemeClr>
                </a:solidFill>
              </a:rPr>
              <a:t> </a:t>
            </a:r>
            <a:r>
              <a:rPr lang="en-US" b="1" dirty="0" smtClean="0">
                <a:solidFill>
                  <a:schemeClr val="tx2">
                    <a:lumMod val="60000"/>
                    <a:lumOff val="40000"/>
                  </a:schemeClr>
                </a:solidFill>
              </a:rPr>
              <a:t>lines of Python code </a:t>
            </a:r>
            <a:r>
              <a:rPr lang="en-US" dirty="0" smtClean="0"/>
              <a:t>wrapped around </a:t>
            </a:r>
            <a:r>
              <a:rPr lang="en-US" dirty="0" err="1" smtClean="0"/>
              <a:t>ArcGIS</a:t>
            </a:r>
            <a:r>
              <a:rPr lang="en-US" dirty="0" smtClean="0"/>
              <a:t>, Microsoft Access, and various libraries</a:t>
            </a:r>
          </a:p>
          <a:p>
            <a:r>
              <a:rPr lang="en-US" dirty="0" smtClean="0"/>
              <a:t>Refined distributions for </a:t>
            </a:r>
            <a:r>
              <a:rPr lang="en-US" b="1" dirty="0" smtClean="0">
                <a:solidFill>
                  <a:schemeClr val="tx2">
                    <a:lumMod val="60000"/>
                    <a:lumOff val="40000"/>
                  </a:schemeClr>
                </a:solidFill>
              </a:rPr>
              <a:t>50+ </a:t>
            </a:r>
            <a:r>
              <a:rPr lang="en-US" b="1" dirty="0" err="1" smtClean="0">
                <a:solidFill>
                  <a:schemeClr val="tx2">
                    <a:lumMod val="60000"/>
                    <a:lumOff val="40000"/>
                  </a:schemeClr>
                </a:solidFill>
              </a:rPr>
              <a:t>taxa</a:t>
            </a:r>
            <a:r>
              <a:rPr lang="en-US" dirty="0" smtClean="0"/>
              <a:t> with historic, current, observed, and </a:t>
            </a:r>
            <a:r>
              <a:rPr lang="en-US" dirty="0" err="1" smtClean="0"/>
              <a:t>translocated</a:t>
            </a:r>
            <a:r>
              <a:rPr lang="en-US" dirty="0" smtClean="0"/>
              <a:t> populations.</a:t>
            </a:r>
          </a:p>
          <a:p>
            <a:r>
              <a:rPr lang="en-US" dirty="0" smtClean="0"/>
              <a:t>Tracking </a:t>
            </a:r>
            <a:r>
              <a:rPr lang="en-US" dirty="0" smtClean="0"/>
              <a:t>data for </a:t>
            </a:r>
            <a:r>
              <a:rPr lang="en-US" b="1" dirty="0" smtClean="0">
                <a:solidFill>
                  <a:schemeClr val="tx2">
                    <a:lumMod val="60000"/>
                    <a:lumOff val="40000"/>
                  </a:schemeClr>
                </a:solidFill>
              </a:rPr>
              <a:t>200+ </a:t>
            </a:r>
            <a:r>
              <a:rPr lang="en-US" b="1" dirty="0" err="1" smtClean="0">
                <a:solidFill>
                  <a:schemeClr val="tx2">
                    <a:lumMod val="60000"/>
                    <a:lumOff val="40000"/>
                  </a:schemeClr>
                </a:solidFill>
              </a:rPr>
              <a:t>taxa</a:t>
            </a:r>
            <a:endParaRPr lang="en-US" b="1" dirty="0" smtClean="0">
              <a:solidFill>
                <a:schemeClr val="tx2">
                  <a:lumMod val="60000"/>
                  <a:lumOff val="40000"/>
                </a:schemeClr>
              </a:solidFill>
            </a:endParaRPr>
          </a:p>
          <a:p>
            <a:r>
              <a:rPr lang="en-US" b="1" dirty="0" smtClean="0">
                <a:solidFill>
                  <a:schemeClr val="tx2">
                    <a:lumMod val="60000"/>
                    <a:lumOff val="40000"/>
                  </a:schemeClr>
                </a:solidFill>
              </a:rPr>
              <a:t>300,000+ data points</a:t>
            </a:r>
            <a:r>
              <a:rPr lang="en-US" dirty="0" smtClean="0"/>
              <a:t> (266,000 active)</a:t>
            </a:r>
          </a:p>
          <a:p>
            <a:r>
              <a:rPr lang="en-US" b="1" dirty="0" smtClean="0">
                <a:solidFill>
                  <a:schemeClr val="tx2">
                    <a:lumMod val="60000"/>
                    <a:lumOff val="40000"/>
                  </a:schemeClr>
                </a:solidFill>
              </a:rPr>
              <a:t>184+ </a:t>
            </a:r>
            <a:r>
              <a:rPr lang="en-US" b="1" dirty="0" smtClean="0">
                <a:solidFill>
                  <a:schemeClr val="tx2">
                    <a:lumMod val="60000"/>
                    <a:lumOff val="40000"/>
                  </a:schemeClr>
                </a:solidFill>
              </a:rPr>
              <a:t>imported datasets </a:t>
            </a:r>
            <a:r>
              <a:rPr lang="en-US" dirty="0" smtClean="0"/>
              <a:t>(and many more waiting) – incl. CNDDB, BIOS, and others</a:t>
            </a:r>
          </a:p>
          <a:p>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Modeling Species Presence</a:t>
            </a:r>
            <a:endParaRPr lang="en-US" dirty="0"/>
          </a:p>
        </p:txBody>
      </p:sp>
      <p:sp>
        <p:nvSpPr>
          <p:cNvPr id="3" name="Content Placeholder 2"/>
          <p:cNvSpPr>
            <a:spLocks noGrp="1"/>
          </p:cNvSpPr>
          <p:nvPr>
            <p:ph idx="1"/>
          </p:nvPr>
        </p:nvSpPr>
        <p:spPr>
          <a:xfrm>
            <a:off x="457200" y="1143001"/>
            <a:ext cx="8229600" cy="5228303"/>
          </a:xfrm>
        </p:spPr>
        <p:txBody>
          <a:bodyPr>
            <a:normAutofit/>
          </a:bodyPr>
          <a:lstStyle/>
          <a:p>
            <a:r>
              <a:rPr lang="en-US" dirty="0" smtClean="0"/>
              <a:t>Standardizing multiyear (BCM) climatic and species data to HUC 12 units.</a:t>
            </a:r>
          </a:p>
          <a:p>
            <a:pPr lvl="1"/>
            <a:r>
              <a:rPr lang="en-US" dirty="0" err="1" smtClean="0"/>
              <a:t>Eg</a:t>
            </a:r>
            <a:r>
              <a:rPr lang="en-US" dirty="0" smtClean="0"/>
              <a:t>: Road density, Jan/Jul Rainfall, Snowpack</a:t>
            </a:r>
          </a:p>
          <a:p>
            <a:pPr lvl="1"/>
            <a:r>
              <a:rPr lang="en-US" dirty="0" smtClean="0"/>
              <a:t>Also using Kiernan vulnerability matrix</a:t>
            </a:r>
          </a:p>
          <a:p>
            <a:r>
              <a:rPr lang="en-US" dirty="0" smtClean="0"/>
              <a:t>We can then join this data with the existing PISCES data as maps, tables, etc to inform possible future scenarios</a:t>
            </a:r>
          </a:p>
          <a:p>
            <a:r>
              <a:rPr lang="en-US" dirty="0" smtClean="0"/>
              <a:t>To PISCES, modeled results are another form of </a:t>
            </a:r>
            <a:r>
              <a:rPr lang="en-US" dirty="0" smtClean="0"/>
              <a:t>presence</a:t>
            </a:r>
            <a:endParaRPr lang="en-US" dirty="0" smtClean="0"/>
          </a:p>
        </p:txBody>
      </p:sp>
    </p:spTree>
    <p:extLst>
      <p:ext uri="{BB962C8B-B14F-4D97-AF65-F5344CB8AC3E}">
        <p14:creationId xmlns:p14="http://schemas.microsoft.com/office/powerpoint/2010/main" xmlns="" val="26338641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a:t>
            </a:r>
            <a:r>
              <a:rPr lang="en-US" dirty="0" smtClean="0"/>
              <a:t>Maps</a:t>
            </a:r>
            <a:endParaRPr lang="en-US" dirty="0"/>
          </a:p>
        </p:txBody>
      </p:sp>
      <p:sp>
        <p:nvSpPr>
          <p:cNvPr id="3" name="Content Placeholder 2"/>
          <p:cNvSpPr>
            <a:spLocks noGrp="1"/>
          </p:cNvSpPr>
          <p:nvPr>
            <p:ph idx="1"/>
          </p:nvPr>
        </p:nvSpPr>
        <p:spPr/>
        <p:txBody>
          <a:bodyPr/>
          <a:lstStyle/>
          <a:p>
            <a:endParaRPr lang="en-US" dirty="0"/>
          </a:p>
        </p:txBody>
      </p:sp>
      <p:pic>
        <p:nvPicPr>
          <p:cNvPr id="1026" name="Picture 2"/>
          <p:cNvPicPr>
            <a:picLocks noChangeAspect="1" noChangeArrowheads="1"/>
          </p:cNvPicPr>
          <p:nvPr/>
        </p:nvPicPr>
        <p:blipFill>
          <a:blip r:embed="rId2" cstate="print"/>
          <a:srcRect/>
          <a:stretch>
            <a:fillRect/>
          </a:stretch>
        </p:blipFill>
        <p:spPr bwMode="auto">
          <a:xfrm>
            <a:off x="2507226" y="1095503"/>
            <a:ext cx="4070402" cy="525798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Deep Dive</a:t>
            </a:r>
            <a:endParaRPr lang="en-US" dirty="0"/>
          </a:p>
        </p:txBody>
      </p:sp>
      <p:sp>
        <p:nvSpPr>
          <p:cNvPr id="3" name="Content Placeholder 2"/>
          <p:cNvSpPr>
            <a:spLocks noGrp="1"/>
          </p:cNvSpPr>
          <p:nvPr>
            <p:ph idx="1"/>
          </p:nvPr>
        </p:nvSpPr>
        <p:spPr/>
        <p:txBody>
          <a:bodyPr/>
          <a:lstStyle/>
          <a:p>
            <a:r>
              <a:rPr lang="en-US" dirty="0" smtClean="0"/>
              <a:t>What follows is an older presentation that goes deeper into the technology behind this software. It is missing some new features, but covers the core</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2128</TotalTime>
  <Words>1317</Words>
  <Application>Microsoft Office PowerPoint</Application>
  <PresentationFormat>On-screen Show (4:3)</PresentationFormat>
  <Paragraphs>184</Paragraphs>
  <Slides>25</Slides>
  <Notes>5</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PISCES: Mapping fish species!</vt:lpstr>
      <vt:lpstr>Review of PISCES</vt:lpstr>
      <vt:lpstr>System Design</vt:lpstr>
      <vt:lpstr>What can we do?</vt:lpstr>
      <vt:lpstr>New(!!) since last time</vt:lpstr>
      <vt:lpstr>Some PISCES stats</vt:lpstr>
      <vt:lpstr>Modeling Species Presence</vt:lpstr>
      <vt:lpstr>Some Maps</vt:lpstr>
      <vt:lpstr>The Deep Dive</vt:lpstr>
      <vt:lpstr>What is PISCES?</vt:lpstr>
      <vt:lpstr>What are we hoping to know?</vt:lpstr>
      <vt:lpstr>Parameters</vt:lpstr>
      <vt:lpstr>Tools and Data</vt:lpstr>
      <vt:lpstr>Understanding Everyone’s Data</vt:lpstr>
      <vt:lpstr>Input Filters!</vt:lpstr>
      <vt:lpstr>Standardizing Data</vt:lpstr>
      <vt:lpstr>Data Products</vt:lpstr>
      <vt:lpstr>Mapping</vt:lpstr>
      <vt:lpstr>Reporting</vt:lpstr>
      <vt:lpstr>Results</vt:lpstr>
      <vt:lpstr>Slide 21</vt:lpstr>
      <vt:lpstr>Slide 22</vt:lpstr>
      <vt:lpstr>Slide 23</vt:lpstr>
      <vt:lpstr>Slide 24</vt:lpstr>
      <vt:lpstr>Analysis </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Santos</dc:creator>
  <cp:lastModifiedBy>Nick Santos</cp:lastModifiedBy>
  <cp:revision>148</cp:revision>
  <dcterms:created xsi:type="dcterms:W3CDTF">2011-04-28T23:13:55Z</dcterms:created>
  <dcterms:modified xsi:type="dcterms:W3CDTF">2012-06-01T01:21:19Z</dcterms:modified>
</cp:coreProperties>
</file>

<file path=docProps/thumbnail.jpeg>
</file>